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B4FBD2-DBD7-475D-8371-AFDC607AE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D37DC1D-60B8-4EE5-9460-99DDCF179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116EDD-E979-4B8F-A704-0DA233AA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20602BA-D68C-439F-81B4-012F38AC3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BFB5D0-CF14-4486-9D8B-4012C084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95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296599-B9CE-4167-AEB2-C3EEF1A8F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DA5467B-63D7-4A7F-9DF7-64617E539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20E38B-9AEE-456C-A08E-AFB1B960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3DEB83-DDB7-47C7-9AB9-4A7569A7D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8CEBA4-1034-481E-BE59-309B9ABD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941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7405161-7A98-4403-8E9C-053F2B647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49EB9DC-9322-4AA1-90A6-A085B189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0244D8-257F-42C9-8F65-A0B39575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64C262-77C7-445F-B4D8-E3C935332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9F83AD-6BB0-4290-B4B4-55828E3FB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06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C9108D-3399-45E3-83DA-CC717E4A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F93A0A-9A9C-433D-9C09-760BA0BF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63A6B6-CBFE-4FEA-B33A-290B0F94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72F719-11E9-4FD7-9D16-B7A3BD44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7AF3EA-F55F-4D13-8DBA-AE12608D0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6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05206E-7437-4FD0-88B7-B47E58EE5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EE94C2-2BC5-40BD-8FB6-01701DE16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9331C-883B-4B58-9DC9-26F66E69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30548A-C0D8-44C6-B79A-4B110CE5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72DE143-08B2-4C69-9E5B-E9C16744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540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D850AB-DAB9-493F-B861-52BD749A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E8885D-92F9-4678-831F-D881FC75F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972016-829A-43F5-9BBC-7031063C0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E70A857-2E2E-4B49-8C81-D0F392232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09504E8-F315-4175-B1BD-28516FED9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DF760C7-374A-4E05-9A7D-92BCDCCE8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11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C5BCF4-EC69-4A01-BE37-0B5F88C7F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944E310-F618-4B8B-B631-DBA3F2A9E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E88AE30-4A24-4F89-83AA-7C4962202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1BC91D8-1F3A-44DD-AD85-F2585C5AF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FACF43-9F56-4D43-92A2-F14301495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E0AE356-B4EE-4D8E-97EE-085D10EF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CD81450-64BE-4815-8737-C0A38A65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3B02549-FAD3-432F-84C6-47CFD87D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362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8E876C-900F-4875-80FA-768598F9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542C12A-726F-4549-98CE-78C10F6E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F2E144-3C64-40AF-9166-7F29034AD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E20E9E6-3112-45E5-BF10-04C7A5F0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69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4C7A2B6-680F-482F-A652-D322D55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9B7D759-6195-441C-BA93-B98518A5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5A28E15-6C6A-43A0-BA21-E1AC2848E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212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D51EB7-4060-4175-A5C6-D994B7B5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4A34B7-A35F-46A9-84A6-814953E5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A25985D-0551-4469-9F4C-303B600BA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C77349-96A9-42FC-82DE-04A030A9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53EC684-8468-44E7-8C6E-D94153915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CB74CD-9171-4F03-8862-0B36AC58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905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C2DFAA-418E-4344-83B1-98F53465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668076-088B-41F5-A818-067813326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B0EFEE-1B56-4AF3-96B7-91A6B0143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048923A-A0C2-4859-A935-578EC5857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F2327-E32C-4D8A-84AE-DF082666F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2F4A86-34EA-46CC-A616-277EB529E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44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82B1BB5-D777-4674-9070-3760CC566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A28B29-78FE-48D1-87CA-C3C3E756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B95FAE-F4B7-4438-98C1-435043A99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DC19C1-23AA-4A05-9DBB-2CD671A34C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E68851-BB6E-4653-A7C3-20D4F8D29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9C26A-4A7D-4100-A2F8-DA51C38C5E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093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forest.kr/intr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32A1579-0587-4DE4-B5F5-8276CB8EA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1800"/>
            <a:ext cx="5262010" cy="44069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44216"/>
            <a:chOff x="626533" y="431800"/>
            <a:chExt cx="4284134" cy="84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홈페이지 접속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주소 </a:t>
              </a:r>
              <a:r>
                <a:rPr lang="en-US" altLang="ko-KR" sz="1200" dirty="0"/>
                <a:t>: </a:t>
              </a:r>
              <a:r>
                <a:rPr lang="en-US" altLang="ko-KR" sz="1200" dirty="0">
                  <a:hlinkClick r:id="rId3"/>
                </a:rPr>
                <a:t>https://epforest.kr/intro</a:t>
              </a:r>
              <a:endParaRPr lang="en-US" altLang="ko-KR" sz="1200" dirty="0"/>
            </a:p>
            <a:p>
              <a:r>
                <a:rPr lang="ko-KR" altLang="en-US" sz="1200" dirty="0"/>
                <a:t>○ 우측 하단 </a:t>
              </a:r>
              <a:r>
                <a:rPr lang="en-US" altLang="ko-KR" sz="1200" dirty="0"/>
                <a:t>“</a:t>
              </a:r>
              <a:r>
                <a:rPr lang="ko-KR" altLang="en-US" sz="1200" dirty="0"/>
                <a:t>자치회관 통합 예약</a:t>
              </a:r>
              <a:r>
                <a:rPr lang="en-US" altLang="ko-KR" sz="1200" dirty="0"/>
                <a:t>”</a:t>
              </a:r>
              <a:r>
                <a:rPr lang="ko-KR" altLang="en-US" sz="1200" dirty="0"/>
                <a:t> 클릭</a:t>
              </a:r>
              <a:endParaRPr lang="en-US" altLang="ko-KR" sz="1200" dirty="0"/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675B5B25-1E0F-4E4B-8FB9-1F3F1C941335}"/>
              </a:ext>
            </a:extLst>
          </p:cNvPr>
          <p:cNvSpPr/>
          <p:nvPr/>
        </p:nvSpPr>
        <p:spPr>
          <a:xfrm>
            <a:off x="8534400" y="3124200"/>
            <a:ext cx="2933700" cy="19685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8567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1016182"/>
            <a:chOff x="626533" y="431800"/>
            <a:chExt cx="4284134" cy="101618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신청결과 확인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646331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신청결과 확인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개인 아이디 </a:t>
              </a:r>
              <a:r>
                <a:rPr lang="en-US" altLang="ko-KR" sz="1200" dirty="0"/>
                <a:t>&gt; </a:t>
              </a:r>
              <a:r>
                <a:rPr lang="ko-KR" altLang="en-US" sz="1200" dirty="0"/>
                <a:t>마이페이지 에서 확인</a:t>
              </a:r>
              <a:endParaRPr lang="en-US" altLang="ko-KR" sz="1200" dirty="0"/>
            </a:p>
            <a:p>
              <a:r>
                <a:rPr lang="en-US" altLang="ko-KR" sz="1200" dirty="0"/>
                <a:t>      ※ </a:t>
              </a:r>
              <a:r>
                <a:rPr lang="ko-KR" altLang="en-US" sz="1200" dirty="0"/>
                <a:t>수강신청 결과는 유선으로 통보되지 않음</a:t>
              </a:r>
              <a:endParaRPr lang="en-US" altLang="ko-KR" sz="1200" dirty="0"/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F4A572EF-E560-4DFE-8479-C3695E99C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70299"/>
            <a:ext cx="5326678" cy="4846404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584F8E2E-4DCF-4D79-A426-44F21CDB2BE3}"/>
              </a:ext>
            </a:extLst>
          </p:cNvPr>
          <p:cNvSpPr/>
          <p:nvPr/>
        </p:nvSpPr>
        <p:spPr>
          <a:xfrm>
            <a:off x="10724935" y="614102"/>
            <a:ext cx="764332" cy="49692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DCB1D82-1F64-4406-B866-AE1803668C6A}"/>
              </a:ext>
            </a:extLst>
          </p:cNvPr>
          <p:cNvCxnSpPr>
            <a:cxnSpLocks/>
          </p:cNvCxnSpPr>
          <p:nvPr/>
        </p:nvCxnSpPr>
        <p:spPr>
          <a:xfrm>
            <a:off x="6362700" y="2838321"/>
            <a:ext cx="48641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3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659550"/>
            <a:chOff x="626533" y="431800"/>
            <a:chExt cx="4284134" cy="659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로그인</a:t>
              </a:r>
              <a:r>
                <a:rPr lang="en-US" altLang="ko-KR" sz="1200" b="1" dirty="0"/>
                <a:t>(1)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276999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홈페이지 우측 상단 로그인 클릭</a:t>
              </a:r>
              <a:endParaRPr lang="en-US" altLang="ko-KR" sz="1200" dirty="0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B22DD43C-0646-4CEA-8742-7EC8F753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92" y="431800"/>
            <a:ext cx="5421602" cy="5484906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A86B6C91-8699-4F2D-9C4F-75EDA6F11201}"/>
              </a:ext>
            </a:extLst>
          </p:cNvPr>
          <p:cNvSpPr/>
          <p:nvPr/>
        </p:nvSpPr>
        <p:spPr>
          <a:xfrm>
            <a:off x="11044518" y="537859"/>
            <a:ext cx="749549" cy="55298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74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659550"/>
            <a:chOff x="626533" y="431800"/>
            <a:chExt cx="4284134" cy="659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로그인</a:t>
              </a:r>
              <a:r>
                <a:rPr lang="en-US" altLang="ko-KR" sz="1200" b="1" dirty="0"/>
                <a:t>(2)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276999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가입한 이메일 로그인 또는 </a:t>
              </a:r>
              <a:r>
                <a:rPr lang="en-US" altLang="ko-KR" sz="1200" dirty="0"/>
                <a:t>SNS </a:t>
              </a:r>
              <a:r>
                <a:rPr lang="ko-KR" altLang="en-US" sz="1200" dirty="0"/>
                <a:t>로그인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53BD7E63-236F-4E02-8304-07A218AA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47" y="431800"/>
            <a:ext cx="5000000" cy="4971429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73333E62-5918-42DF-BB5C-5CD7459BF4C7}"/>
              </a:ext>
            </a:extLst>
          </p:cNvPr>
          <p:cNvSpPr/>
          <p:nvPr/>
        </p:nvSpPr>
        <p:spPr>
          <a:xfrm>
            <a:off x="8393205" y="1181325"/>
            <a:ext cx="962461" cy="55298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2A34A831-0BA7-4E21-9B0D-42122B3C8A17}"/>
              </a:ext>
            </a:extLst>
          </p:cNvPr>
          <p:cNvSpPr/>
          <p:nvPr/>
        </p:nvSpPr>
        <p:spPr>
          <a:xfrm>
            <a:off x="8393202" y="2578326"/>
            <a:ext cx="962461" cy="55298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2575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44216"/>
            <a:chOff x="626533" y="431800"/>
            <a:chExt cx="4284134" cy="84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(1)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원하는 프로그램 클릭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해당 동 및 프로그램 선택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5ECCE3A-C6E7-46BC-BCBC-34935578C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431800"/>
            <a:ext cx="4946650" cy="5964691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C36BAB0E-B4A8-4DF4-A98B-27C5051AE587}"/>
              </a:ext>
            </a:extLst>
          </p:cNvPr>
          <p:cNvSpPr/>
          <p:nvPr/>
        </p:nvSpPr>
        <p:spPr>
          <a:xfrm>
            <a:off x="6223000" y="2336800"/>
            <a:ext cx="2095500" cy="15367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22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2" y="431800"/>
            <a:ext cx="5207001" cy="3047507"/>
            <a:chOff x="626533" y="431800"/>
            <a:chExt cx="4284134" cy="30475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(2)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2677656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프로그램 신청하기 클릭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비고사항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접수 기간 오픈 전 또는 접수 마감 후에는 비활성화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회색</a:t>
              </a:r>
              <a:r>
                <a:rPr lang="en-US" altLang="ko-KR" sz="1200" dirty="0"/>
                <a:t>)</a:t>
              </a:r>
              <a:r>
                <a:rPr lang="ko-KR" altLang="en-US" sz="1200" dirty="0"/>
                <a:t> 상태</a:t>
              </a:r>
              <a:r>
                <a:rPr lang="en-US" altLang="ko-KR" sz="1200" dirty="0"/>
                <a:t>   </a:t>
              </a:r>
            </a:p>
            <a:p>
              <a:r>
                <a:rPr lang="en-US" altLang="ko-KR" sz="1200" dirty="0"/>
                <a:t>    ‣ 1</a:t>
              </a:r>
              <a:r>
                <a:rPr lang="ko-KR" altLang="en-US" sz="1200" dirty="0"/>
                <a:t>개 </a:t>
              </a:r>
              <a:r>
                <a:rPr lang="en-US" altLang="ko-KR" sz="1200" dirty="0"/>
                <a:t>ID</a:t>
              </a:r>
              <a:r>
                <a:rPr lang="ko-KR" altLang="en-US" sz="1200" dirty="0"/>
                <a:t>로 동일 프로그램 추가 신청 불가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타인을 위한 중복 신청 불가</a:t>
              </a:r>
              <a:r>
                <a:rPr lang="en-US" altLang="ko-KR" sz="1200" dirty="0"/>
                <a:t>)</a:t>
              </a:r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신청자격에 지역 제한 설정된 경우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비해당 주민은 신청 불가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 </a:t>
              </a:r>
              <a:endParaRPr lang="en-US" altLang="ko-KR" sz="1200" dirty="0"/>
            </a:p>
            <a:p>
              <a:endParaRPr lang="en-US" altLang="ko-KR" sz="1200" dirty="0"/>
            </a:p>
            <a:p>
              <a:r>
                <a:rPr lang="ko-KR" altLang="en-US" sz="1200" dirty="0"/>
                <a:t>○ 기타 </a:t>
              </a:r>
              <a:r>
                <a:rPr lang="en-US" altLang="ko-KR" sz="1200" dirty="0"/>
                <a:t>: </a:t>
              </a:r>
              <a:r>
                <a:rPr lang="ko-KR" altLang="en-US" sz="1200" dirty="0"/>
                <a:t>프로그램 정보 확인</a:t>
              </a:r>
              <a:endParaRPr lang="en-US" altLang="ko-KR" sz="1200" dirty="0"/>
            </a:p>
            <a:p>
              <a:r>
                <a:rPr lang="en-US" altLang="ko-KR" sz="1200" dirty="0"/>
                <a:t>  1. </a:t>
              </a:r>
              <a:r>
                <a:rPr lang="ko-KR" altLang="en-US" sz="1200" dirty="0"/>
                <a:t>모집 정보 확인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신청자격 </a:t>
              </a:r>
              <a:r>
                <a:rPr lang="en-US" altLang="ko-KR" sz="1200" dirty="0"/>
                <a:t>: </a:t>
              </a:r>
              <a:r>
                <a:rPr lang="ko-KR" altLang="en-US" sz="1200" dirty="0"/>
                <a:t>지역 구분 가능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누구나</a:t>
              </a:r>
              <a:r>
                <a:rPr lang="en-US" altLang="ko-KR" sz="1200" dirty="0"/>
                <a:t> / </a:t>
              </a:r>
              <a:r>
                <a:rPr lang="ko-KR" altLang="en-US" sz="1200" dirty="0"/>
                <a:t>은평구민 </a:t>
              </a:r>
              <a:r>
                <a:rPr lang="en-US" altLang="ko-KR" sz="1200" dirty="0"/>
                <a:t>/ </a:t>
              </a:r>
              <a:r>
                <a:rPr lang="ko-KR" altLang="en-US" sz="1200" dirty="0"/>
                <a:t>동 주민</a:t>
              </a:r>
              <a:r>
                <a:rPr lang="en-US" altLang="ko-KR" sz="1200" dirty="0"/>
                <a:t>)</a:t>
              </a:r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모집기간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모집인원 등</a:t>
              </a:r>
              <a:endParaRPr lang="en-US" altLang="ko-KR" sz="1200" dirty="0"/>
            </a:p>
            <a:p>
              <a:r>
                <a:rPr lang="en-US" altLang="ko-KR" sz="1200" dirty="0"/>
                <a:t>  2. </a:t>
              </a:r>
              <a:r>
                <a:rPr lang="ko-KR" altLang="en-US" sz="1200" dirty="0"/>
                <a:t>프로그램 정보 확인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수강장소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일시</a:t>
              </a:r>
              <a:r>
                <a:rPr lang="en-US" altLang="ko-KR" sz="1200" dirty="0"/>
                <a:t>, </a:t>
              </a:r>
              <a:r>
                <a:rPr lang="ko-KR" altLang="en-US" sz="1200" dirty="0" err="1"/>
                <a:t>강사명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수강료 등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확인 가능</a:t>
              </a:r>
              <a:endParaRPr lang="en-US" altLang="ko-KR" sz="1200" dirty="0"/>
            </a:p>
            <a:p>
              <a:r>
                <a:rPr lang="en-US" altLang="ko-KR" sz="1200" dirty="0"/>
                <a:t>  3. </a:t>
              </a:r>
              <a:r>
                <a:rPr lang="ko-KR" altLang="en-US" sz="1200" dirty="0"/>
                <a:t>기타 프로그램 일반 소개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하단에 프로그램 접수 등 유의사항에 대해 안내</a:t>
              </a:r>
              <a:endParaRPr lang="en-US" altLang="ko-KR" sz="1200" dirty="0"/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EAA013DE-50E1-4BA6-AE03-44D2FB891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1800"/>
            <a:ext cx="5359400" cy="4551054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B457C65C-425C-4DAA-9BF2-546E47853B03}"/>
              </a:ext>
            </a:extLst>
          </p:cNvPr>
          <p:cNvSpPr/>
          <p:nvPr/>
        </p:nvSpPr>
        <p:spPr>
          <a:xfrm>
            <a:off x="9080500" y="3289300"/>
            <a:ext cx="1498600" cy="54354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FF9448C-195F-45BD-A728-C671014B3740}"/>
              </a:ext>
            </a:extLst>
          </p:cNvPr>
          <p:cNvCxnSpPr>
            <a:cxnSpLocks/>
          </p:cNvCxnSpPr>
          <p:nvPr/>
        </p:nvCxnSpPr>
        <p:spPr>
          <a:xfrm>
            <a:off x="8877300" y="1935627"/>
            <a:ext cx="338418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2E73C147-6871-4173-9BF7-FE7330358280}"/>
              </a:ext>
            </a:extLst>
          </p:cNvPr>
          <p:cNvCxnSpPr>
            <a:cxnSpLocks/>
          </p:cNvCxnSpPr>
          <p:nvPr/>
        </p:nvCxnSpPr>
        <p:spPr>
          <a:xfrm>
            <a:off x="9296400" y="1935627"/>
            <a:ext cx="363818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1CA7BFAF-58D8-40C4-B19D-4AECCA81F190}"/>
              </a:ext>
            </a:extLst>
          </p:cNvPr>
          <p:cNvCxnSpPr>
            <a:cxnSpLocks/>
          </p:cNvCxnSpPr>
          <p:nvPr/>
        </p:nvCxnSpPr>
        <p:spPr>
          <a:xfrm>
            <a:off x="6985000" y="4450227"/>
            <a:ext cx="6858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286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2124177"/>
            <a:chOff x="626533" y="431800"/>
            <a:chExt cx="4284134" cy="21241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(3)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1754326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수강생 정보 입력 및 선택</a:t>
              </a:r>
              <a:r>
                <a:rPr lang="en-US" altLang="ko-KR" sz="1200" dirty="0"/>
                <a:t>(1/2)</a:t>
              </a:r>
            </a:p>
            <a:p>
              <a:r>
                <a:rPr lang="en-US" altLang="ko-KR" sz="1200" dirty="0"/>
                <a:t>  1. </a:t>
              </a:r>
              <a:r>
                <a:rPr lang="ko-KR" altLang="en-US" sz="1200" dirty="0"/>
                <a:t>연락처 입력</a:t>
              </a:r>
              <a:r>
                <a:rPr lang="en-US" altLang="ko-KR" sz="1200" dirty="0"/>
                <a:t> </a:t>
              </a:r>
            </a:p>
            <a:p>
              <a:r>
                <a:rPr lang="en-US" altLang="ko-KR" sz="1200" dirty="0"/>
                <a:t>    ※ </a:t>
              </a:r>
              <a:r>
                <a:rPr lang="ko-KR" altLang="en-US" sz="1200" dirty="0"/>
                <a:t>특이사항 발생 시 수강생 정보 확인을 위해 연락처를 기입하도록 </a:t>
              </a:r>
              <a:endParaRPr lang="en-US" altLang="ko-KR" sz="1200" dirty="0"/>
            </a:p>
            <a:p>
              <a:r>
                <a:rPr lang="en-US" altLang="ko-KR" sz="1200" dirty="0"/>
                <a:t>       </a:t>
              </a:r>
              <a:r>
                <a:rPr lang="ko-KR" altLang="en-US" sz="1200" dirty="0"/>
                <a:t>하였으며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수강신청 결과가 유선으로 통보되지 않음</a:t>
              </a:r>
              <a:endParaRPr lang="en-US" altLang="ko-KR" sz="1200" dirty="0"/>
            </a:p>
            <a:p>
              <a:r>
                <a:rPr lang="en-US" altLang="ko-KR" sz="1200" dirty="0"/>
                <a:t>    ※ </a:t>
              </a:r>
              <a:r>
                <a:rPr lang="ko-KR" altLang="en-US" sz="1200" dirty="0"/>
                <a:t>수강신청 결과는 신청 직후 또는 마이페이지에서 확인</a:t>
              </a:r>
              <a:r>
                <a:rPr lang="en-US" altLang="ko-KR" sz="1200" dirty="0"/>
                <a:t>  </a:t>
              </a:r>
            </a:p>
            <a:p>
              <a:r>
                <a:rPr lang="en-US" altLang="ko-KR" sz="1200" dirty="0"/>
                <a:t>  2. </a:t>
              </a:r>
              <a:r>
                <a:rPr lang="ko-KR" altLang="en-US" sz="1200" dirty="0"/>
                <a:t>수강료 감면 대상 여부 선택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감면 선택 시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하단에 추가 내역 생성됨</a:t>
              </a:r>
              <a:endParaRPr lang="en-US" altLang="ko-KR" sz="1200" dirty="0"/>
            </a:p>
            <a:p>
              <a:endParaRPr lang="en-US" altLang="ko-KR" sz="1200" dirty="0"/>
            </a:p>
            <a:p>
              <a:r>
                <a:rPr lang="ko-KR" altLang="en-US" sz="1200" dirty="0"/>
                <a:t>○ 이하 다음 페이지에서 설명</a:t>
              </a:r>
              <a:endParaRPr lang="en-US" altLang="ko-KR" sz="1200" dirty="0"/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390743B5-4F26-4B58-ACDC-8D5BE2CD5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68" y="431800"/>
            <a:ext cx="4891831" cy="5626100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ED2100F4-DBD9-41A2-B134-9B4BDC53F14C}"/>
              </a:ext>
            </a:extLst>
          </p:cNvPr>
          <p:cNvSpPr/>
          <p:nvPr/>
        </p:nvSpPr>
        <p:spPr>
          <a:xfrm>
            <a:off x="6421960" y="4030134"/>
            <a:ext cx="944040" cy="268376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9AF7A21-C981-4012-98BE-8153E8CE9D60}"/>
              </a:ext>
            </a:extLst>
          </p:cNvPr>
          <p:cNvSpPr/>
          <p:nvPr/>
        </p:nvSpPr>
        <p:spPr>
          <a:xfrm>
            <a:off x="6421960" y="5003800"/>
            <a:ext cx="2366440" cy="65193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31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2308843"/>
            <a:chOff x="626533" y="431800"/>
            <a:chExt cx="4284134" cy="23088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(4)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1938992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수강생 정보 입력 및 선택</a:t>
              </a:r>
              <a:r>
                <a:rPr lang="en-US" altLang="ko-KR" sz="1200" dirty="0"/>
                <a:t>(2/2)</a:t>
              </a:r>
            </a:p>
            <a:p>
              <a:r>
                <a:rPr lang="en-US" altLang="ko-KR" sz="1200" dirty="0"/>
                <a:t>  3. </a:t>
              </a:r>
              <a:r>
                <a:rPr lang="ko-KR" altLang="en-US" sz="1200" dirty="0"/>
                <a:t>감면 내역 입력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 err="1"/>
                <a:t>감면율</a:t>
              </a:r>
              <a:r>
                <a:rPr lang="ko-KR" altLang="en-US" sz="1200" dirty="0"/>
                <a:t> 선택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감면 사용 여부 선택</a:t>
              </a:r>
              <a:endParaRPr lang="en-US" altLang="ko-KR" sz="1200" dirty="0"/>
            </a:p>
            <a:p>
              <a:r>
                <a:rPr lang="en-US" altLang="ko-KR" sz="1200" dirty="0"/>
                <a:t>        ※ </a:t>
              </a:r>
              <a:r>
                <a:rPr lang="ko-KR" altLang="en-US" sz="1200" dirty="0"/>
                <a:t>조례상 </a:t>
              </a:r>
              <a:r>
                <a:rPr lang="en-US" altLang="ko-KR" sz="1200" dirty="0"/>
                <a:t>1</a:t>
              </a:r>
              <a:r>
                <a:rPr lang="ko-KR" altLang="en-US" sz="1200" dirty="0"/>
                <a:t>인당 수강료 감면은 최대 </a:t>
              </a:r>
              <a:r>
                <a:rPr lang="en-US" altLang="ko-KR" sz="1200" dirty="0"/>
                <a:t>2</a:t>
              </a:r>
              <a:r>
                <a:rPr lang="ko-KR" altLang="en-US" sz="1200" dirty="0"/>
                <a:t>개임</a:t>
              </a:r>
              <a:endParaRPr lang="en-US" altLang="ko-KR" sz="1200" dirty="0"/>
            </a:p>
            <a:p>
              <a:r>
                <a:rPr lang="en-US" altLang="ko-KR" sz="1200" dirty="0"/>
                <a:t>        ※ </a:t>
              </a:r>
              <a:r>
                <a:rPr lang="ko-KR" altLang="en-US" sz="1200" dirty="0"/>
                <a:t>사용 시 감면 횟수 차감됨</a:t>
              </a:r>
              <a:r>
                <a:rPr lang="en-US" altLang="ko-KR" sz="1200" dirty="0"/>
                <a:t> </a:t>
              </a:r>
            </a:p>
            <a:p>
              <a:r>
                <a:rPr lang="en-US" altLang="ko-KR" sz="1200" dirty="0"/>
                <a:t>  4. </a:t>
              </a:r>
              <a:r>
                <a:rPr lang="ko-KR" altLang="en-US" sz="1200" dirty="0"/>
                <a:t>관련사항 동의</a:t>
              </a:r>
              <a:endParaRPr lang="en-US" altLang="ko-KR" sz="1200" dirty="0"/>
            </a:p>
            <a:p>
              <a:r>
                <a:rPr lang="en-US" altLang="ko-KR" sz="1200" dirty="0"/>
                <a:t>    ‣ </a:t>
              </a:r>
              <a:r>
                <a:rPr lang="ko-KR" altLang="en-US" sz="1200" dirty="0"/>
                <a:t>개인정보처리</a:t>
              </a:r>
              <a:r>
                <a:rPr lang="en-US" altLang="ko-KR" sz="1200" dirty="0"/>
                <a:t>, </a:t>
              </a:r>
              <a:r>
                <a:rPr lang="ko-KR" altLang="en-US" sz="1200" dirty="0" err="1"/>
                <a:t>이용환불규정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증빙서류 협조사항 확인 등</a:t>
              </a:r>
              <a:endParaRPr lang="en-US" altLang="ko-KR" sz="1200" dirty="0"/>
            </a:p>
            <a:p>
              <a:endParaRPr lang="en-US" altLang="ko-KR" sz="1200" dirty="0"/>
            </a:p>
            <a:p>
              <a:r>
                <a:rPr lang="ko-KR" altLang="en-US" sz="1200" dirty="0"/>
                <a:t>○ 신청하기 클릭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8353011F-5FD5-4AFE-8A76-EDDEBB6D7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68" y="139700"/>
            <a:ext cx="4929931" cy="6455833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90F566BD-6C31-4D1C-AD94-4F86C64B5170}"/>
              </a:ext>
            </a:extLst>
          </p:cNvPr>
          <p:cNvCxnSpPr>
            <a:cxnSpLocks/>
          </p:cNvCxnSpPr>
          <p:nvPr/>
        </p:nvCxnSpPr>
        <p:spPr>
          <a:xfrm>
            <a:off x="6667500" y="3214094"/>
            <a:ext cx="75776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AFE73D5-C895-4C13-9322-422F5B6CBA55}"/>
              </a:ext>
            </a:extLst>
          </p:cNvPr>
          <p:cNvCxnSpPr>
            <a:cxnSpLocks/>
          </p:cNvCxnSpPr>
          <p:nvPr/>
        </p:nvCxnSpPr>
        <p:spPr>
          <a:xfrm>
            <a:off x="6667500" y="4966694"/>
            <a:ext cx="117263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7DA8FD8-15DD-4D1A-9263-82D74679D772}"/>
              </a:ext>
            </a:extLst>
          </p:cNvPr>
          <p:cNvCxnSpPr>
            <a:cxnSpLocks/>
          </p:cNvCxnSpPr>
          <p:nvPr/>
        </p:nvCxnSpPr>
        <p:spPr>
          <a:xfrm>
            <a:off x="9486900" y="4971921"/>
            <a:ext cx="18415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>
            <a:extLst>
              <a:ext uri="{FF2B5EF4-FFF2-40B4-BE49-F238E27FC236}">
                <a16:creationId xmlns:a16="http://schemas.microsoft.com/office/drawing/2014/main" id="{112F0B48-F9AD-4A27-8372-5BCE64B8506C}"/>
              </a:ext>
            </a:extLst>
          </p:cNvPr>
          <p:cNvSpPr/>
          <p:nvPr/>
        </p:nvSpPr>
        <p:spPr>
          <a:xfrm>
            <a:off x="5924335" y="5362010"/>
            <a:ext cx="4929931" cy="119965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90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31516"/>
            <a:chOff x="626533" y="431800"/>
            <a:chExt cx="4284134" cy="8315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(5)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관련정보 확인 및 최종 신청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신청하기 클릭</a:t>
              </a:r>
              <a:endParaRPr lang="en-US" altLang="ko-KR" sz="1200" dirty="0"/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CEF6A6A7-C9BA-4619-B2DD-53BE9B429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619" y="431800"/>
            <a:ext cx="4038095" cy="5681133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B39476B5-87C6-4C48-8AF0-72A31E252346}"/>
              </a:ext>
            </a:extLst>
          </p:cNvPr>
          <p:cNvSpPr/>
          <p:nvPr/>
        </p:nvSpPr>
        <p:spPr>
          <a:xfrm>
            <a:off x="8357655" y="5232401"/>
            <a:ext cx="1234021" cy="65193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78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31516"/>
            <a:chOff x="626533" y="431800"/>
            <a:chExt cx="4284134" cy="8315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수강신청</a:t>
              </a:r>
              <a:r>
                <a:rPr lang="en-US" altLang="ko-KR" sz="1200" b="1" dirty="0"/>
                <a:t>(6)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016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신청결과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신청 완료 및 협조사항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결제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증빙 등</a:t>
              </a:r>
              <a:r>
                <a:rPr lang="en-US" altLang="ko-KR" sz="1200" dirty="0"/>
                <a:t>) </a:t>
              </a:r>
              <a:r>
                <a:rPr lang="ko-KR" altLang="en-US" sz="1200" dirty="0"/>
                <a:t>안내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77CB2C3C-A8DF-4C31-A48A-98457ECDA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38" y="431800"/>
            <a:ext cx="4204562" cy="3166533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4789A504-E753-4C80-A626-E22D8F100502}"/>
              </a:ext>
            </a:extLst>
          </p:cNvPr>
          <p:cNvSpPr/>
          <p:nvPr/>
        </p:nvSpPr>
        <p:spPr>
          <a:xfrm>
            <a:off x="6982668" y="1515534"/>
            <a:ext cx="4929931" cy="1699186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075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385</Words>
  <Application>Microsoft Office PowerPoint</Application>
  <PresentationFormat>와이드스크린</PresentationFormat>
  <Paragraphs>56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13</cp:revision>
  <dcterms:created xsi:type="dcterms:W3CDTF">2025-09-10T04:13:16Z</dcterms:created>
  <dcterms:modified xsi:type="dcterms:W3CDTF">2025-11-21T00:25:03Z</dcterms:modified>
</cp:coreProperties>
</file>