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7" r:id="rId11"/>
    <p:sldId id="268" r:id="rId12"/>
    <p:sldId id="266" r:id="rId13"/>
    <p:sldId id="269" r:id="rId14"/>
  </p:sldIdLst>
  <p:sldSz cx="9144000" cy="6858000" type="screen4x3"/>
  <p:notesSz cx="6797675" cy="9926638"/>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603"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89858EE-3F9C-4379-937D-6D73AFADEBC9}" type="datetimeFigureOut">
              <a:rPr lang="ko-KR" altLang="en-US" smtClean="0"/>
              <a:t>2025-03-05</a:t>
            </a:fld>
            <a:endParaRPr lang="ko-KR" altLang="en-US"/>
          </a:p>
        </p:txBody>
      </p:sp>
      <p:sp>
        <p:nvSpPr>
          <p:cNvPr id="4" name="슬라이드 이미지 개체 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F7BA86A-C334-43BA-B2A2-A7244AF647C5}" type="slidenum">
              <a:rPr lang="ko-KR" altLang="en-US" smtClean="0"/>
              <a:t>‹#›</a:t>
            </a:fld>
            <a:endParaRPr lang="ko-KR" altLang="en-US"/>
          </a:p>
        </p:txBody>
      </p:sp>
    </p:spTree>
    <p:extLst>
      <p:ext uri="{BB962C8B-B14F-4D97-AF65-F5344CB8AC3E}">
        <p14:creationId xmlns:p14="http://schemas.microsoft.com/office/powerpoint/2010/main" val="298851171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F7BA86A-C334-43BA-B2A2-A7244AF647C5}" type="slidenum">
              <a:rPr lang="ko-KR" altLang="en-US" smtClean="0"/>
              <a:t>12</a:t>
            </a:fld>
            <a:endParaRPr lang="ko-KR" altLang="en-US"/>
          </a:p>
        </p:txBody>
      </p:sp>
    </p:spTree>
    <p:extLst>
      <p:ext uri="{BB962C8B-B14F-4D97-AF65-F5344CB8AC3E}">
        <p14:creationId xmlns:p14="http://schemas.microsoft.com/office/powerpoint/2010/main" val="143431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bg>
      <p:bgRef idx="1001">
        <a:schemeClr val="bg1"/>
      </p:bgRef>
    </p:bg>
    <p:spTree>
      <p:nvGrpSpPr>
        <p:cNvPr id="1" name=""/>
        <p:cNvGrpSpPr/>
        <p:nvPr/>
      </p:nvGrpSpPr>
      <p:grpSpPr>
        <a:xfrm>
          <a:off x="0" y="0"/>
          <a:ext cx="0" cy="0"/>
          <a:chOff x="0" y="0"/>
          <a:chExt cx="0" cy="0"/>
        </a:xfrm>
      </p:grpSpPr>
      <p:sp>
        <p:nvSpPr>
          <p:cNvPr id="8" name="제목 7"/>
          <p:cNvSpPr>
            <a:spLocks noGrp="1"/>
          </p:cNvSpPr>
          <p:nvPr>
            <p:ph type="ctrTitle"/>
          </p:nvPr>
        </p:nvSpPr>
        <p:spPr>
          <a:xfrm>
            <a:off x="2286000" y="3124200"/>
            <a:ext cx="6172200" cy="1894362"/>
          </a:xfrm>
        </p:spPr>
        <p:txBody>
          <a:bodyPr/>
          <a:lstStyle>
            <a:lvl1pPr>
              <a:defRPr b="1"/>
            </a:lvl1pPr>
          </a:lstStyle>
          <a:p>
            <a:r>
              <a:rPr kumimoji="0" lang="ko-KR" altLang="en-US" smtClean="0"/>
              <a:t>마스터 제목 스타일 편집</a:t>
            </a:r>
            <a:endParaRPr kumimoji="0" lang="en-US"/>
          </a:p>
        </p:txBody>
      </p:sp>
      <p:sp>
        <p:nvSpPr>
          <p:cNvPr id="9" name="부제목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ko-KR" altLang="en-US" smtClean="0"/>
              <a:t>마스터 부제목 스타일 편집</a:t>
            </a:r>
            <a:endParaRPr kumimoji="0" lang="en-US"/>
          </a:p>
        </p:txBody>
      </p:sp>
      <p:sp>
        <p:nvSpPr>
          <p:cNvPr id="28" name="날짜 개체 틀 27"/>
          <p:cNvSpPr>
            <a:spLocks noGrp="1"/>
          </p:cNvSpPr>
          <p:nvPr>
            <p:ph type="dt" sz="half" idx="10"/>
          </p:nvPr>
        </p:nvSpPr>
        <p:spPr bwMode="auto">
          <a:xfrm rot="5400000">
            <a:off x="7764621" y="1174097"/>
            <a:ext cx="2286000" cy="381000"/>
          </a:xfrm>
        </p:spPr>
        <p:txBody>
          <a:bodyPr/>
          <a:lstStyle/>
          <a:p>
            <a:fld id="{684AD910-5EEE-4DB2-9872-F294DA2C8B6E}" type="datetimeFigureOut">
              <a:rPr lang="ko-KR" altLang="en-US" smtClean="0"/>
              <a:t>2025-03-05</a:t>
            </a:fld>
            <a:endParaRPr lang="ko-KR" altLang="en-US"/>
          </a:p>
        </p:txBody>
      </p:sp>
      <p:sp>
        <p:nvSpPr>
          <p:cNvPr id="17" name="바닥글 개체 틀 16"/>
          <p:cNvSpPr>
            <a:spLocks noGrp="1"/>
          </p:cNvSpPr>
          <p:nvPr>
            <p:ph type="ftr" sz="quarter" idx="11"/>
          </p:nvPr>
        </p:nvSpPr>
        <p:spPr bwMode="auto">
          <a:xfrm rot="5400000">
            <a:off x="7077269" y="4181669"/>
            <a:ext cx="3657600" cy="384048"/>
          </a:xfrm>
        </p:spPr>
        <p:txBody>
          <a:bodyPr/>
          <a:lstStyle/>
          <a:p>
            <a:endParaRPr lang="ko-KR" altLang="en-US"/>
          </a:p>
        </p:txBody>
      </p:sp>
      <p:sp>
        <p:nvSpPr>
          <p:cNvPr id="10" name="직사각형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직사각형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직사각형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직사각형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선 연결선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직선 연결선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직선 연결선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직선 연결선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직선 연결선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직선 연결선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직사각형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타원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타원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타원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타원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타원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슬라이드 번호 개체 틀 28"/>
          <p:cNvSpPr>
            <a:spLocks noGrp="1"/>
          </p:cNvSpPr>
          <p:nvPr>
            <p:ph type="sldNum" sz="quarter" idx="12"/>
          </p:nvPr>
        </p:nvSpPr>
        <p:spPr bwMode="auto">
          <a:xfrm>
            <a:off x="1325544" y="4928702"/>
            <a:ext cx="609600" cy="517524"/>
          </a:xfrm>
        </p:spPr>
        <p:txBody>
          <a:bodyPr/>
          <a:lstStyle/>
          <a:p>
            <a:fld id="{9967A0F5-A3AC-413E-B4D0-D252700F1089}" type="slidenum">
              <a:rPr lang="ko-KR" altLang="en-US" smtClean="0"/>
              <a:t>‹#›</a:t>
            </a:fld>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684AD910-5EEE-4DB2-9872-F294DA2C8B6E}" type="datetimeFigureOut">
              <a:rPr lang="ko-KR" altLang="en-US" smtClean="0"/>
              <a:t>2025-03-05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67A0F5-A3AC-413E-B4D0-D252700F1089}" type="slidenum">
              <a:rPr lang="ko-KR" altLang="en-US" smtClean="0"/>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9"/>
            <a:ext cx="1676400" cy="5851525"/>
          </a:xfrm>
        </p:spPr>
        <p:txBody>
          <a:bodyPr vert="eaVert"/>
          <a:lstStyle/>
          <a:p>
            <a:r>
              <a:rPr kumimoji="0" lang="ko-KR" altLang="en-US" smtClean="0"/>
              <a:t>마스터 제목 스타일 편집</a:t>
            </a:r>
            <a:endParaRPr kumimoji="0" 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4" name="날짜 개체 틀 3"/>
          <p:cNvSpPr>
            <a:spLocks noGrp="1"/>
          </p:cNvSpPr>
          <p:nvPr>
            <p:ph type="dt" sz="half" idx="10"/>
          </p:nvPr>
        </p:nvSpPr>
        <p:spPr/>
        <p:txBody>
          <a:bodyPr/>
          <a:lstStyle/>
          <a:p>
            <a:fld id="{684AD910-5EEE-4DB2-9872-F294DA2C8B6E}" type="datetimeFigureOut">
              <a:rPr lang="ko-KR" altLang="en-US" smtClean="0"/>
              <a:t>2025-03-05</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9967A0F5-A3AC-413E-B4D0-D252700F1089}" type="slidenum">
              <a:rPr lang="ko-KR" altLang="en-US" smtClean="0"/>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8" name="내용 개체 틀 7"/>
          <p:cNvSpPr>
            <a:spLocks noGrp="1"/>
          </p:cNvSpPr>
          <p:nvPr>
            <p:ph sz="quarter" idx="1"/>
          </p:nvPr>
        </p:nvSpPr>
        <p:spPr>
          <a:xfrm>
            <a:off x="457200" y="1600200"/>
            <a:ext cx="7467600" cy="4873752"/>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7" name="날짜 개체 틀 6"/>
          <p:cNvSpPr>
            <a:spLocks noGrp="1"/>
          </p:cNvSpPr>
          <p:nvPr>
            <p:ph type="dt" sz="half" idx="14"/>
          </p:nvPr>
        </p:nvSpPr>
        <p:spPr/>
        <p:txBody>
          <a:bodyPr rtlCol="0"/>
          <a:lstStyle/>
          <a:p>
            <a:fld id="{684AD910-5EEE-4DB2-9872-F294DA2C8B6E}" type="datetimeFigureOut">
              <a:rPr lang="ko-KR" altLang="en-US" smtClean="0"/>
              <a:t>2025-03-05</a:t>
            </a:fld>
            <a:endParaRPr lang="ko-KR" altLang="en-US"/>
          </a:p>
        </p:txBody>
      </p:sp>
      <p:sp>
        <p:nvSpPr>
          <p:cNvPr id="9" name="슬라이드 번호 개체 틀 8"/>
          <p:cNvSpPr>
            <a:spLocks noGrp="1"/>
          </p:cNvSpPr>
          <p:nvPr>
            <p:ph type="sldNum" sz="quarter" idx="15"/>
          </p:nvPr>
        </p:nvSpPr>
        <p:spPr/>
        <p:txBody>
          <a:bodyPr rtlCol="0"/>
          <a:lstStyle/>
          <a:p>
            <a:fld id="{9967A0F5-A3AC-413E-B4D0-D252700F1089}" type="slidenum">
              <a:rPr lang="ko-KR" altLang="en-US" smtClean="0"/>
              <a:t>‹#›</a:t>
            </a:fld>
            <a:endParaRPr lang="ko-KR" altLang="en-US"/>
          </a:p>
        </p:txBody>
      </p:sp>
      <p:sp>
        <p:nvSpPr>
          <p:cNvPr id="10" name="바닥글 개체 틀 9"/>
          <p:cNvSpPr>
            <a:spLocks noGrp="1"/>
          </p:cNvSpPr>
          <p:nvPr>
            <p:ph type="ftr" sz="quarter" idx="16"/>
          </p:nvPr>
        </p:nvSpPr>
        <p:spPr/>
        <p:txBody>
          <a:bodyPr rtlCol="0"/>
          <a:lstStyle/>
          <a:p>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bg>
      <p:bgRef idx="1001">
        <a:schemeClr val="bg2"/>
      </p:bgRef>
    </p:bg>
    <p:spTree>
      <p:nvGrpSpPr>
        <p:cNvPr id="1" name=""/>
        <p:cNvGrpSpPr/>
        <p:nvPr/>
      </p:nvGrpSpPr>
      <p:grpSpPr>
        <a:xfrm>
          <a:off x="0" y="0"/>
          <a:ext cx="0" cy="0"/>
          <a:chOff x="0" y="0"/>
          <a:chExt cx="0" cy="0"/>
        </a:xfrm>
      </p:grpSpPr>
      <p:sp>
        <p:nvSpPr>
          <p:cNvPr id="2" name="제목 1"/>
          <p:cNvSpPr>
            <a:spLocks noGrp="1"/>
          </p:cNvSpPr>
          <p:nvPr>
            <p:ph type="title"/>
          </p:nvPr>
        </p:nvSpPr>
        <p:spPr>
          <a:xfrm>
            <a:off x="2286000" y="2895600"/>
            <a:ext cx="6172200" cy="2053590"/>
          </a:xfrm>
        </p:spPr>
        <p:txBody>
          <a:bodyPr/>
          <a:lstStyle>
            <a:lvl1pPr algn="l">
              <a:buNone/>
              <a:defRPr sz="3000" b="1" cap="small" baseline="0"/>
            </a:lvl1pPr>
          </a:lstStyle>
          <a:p>
            <a:r>
              <a:rPr kumimoji="0" lang="ko-KR" altLang="en-US" smtClean="0"/>
              <a:t>마스터 제목 스타일 편집</a:t>
            </a:r>
            <a:endParaRPr kumimoji="0" lang="en-US"/>
          </a:p>
        </p:txBody>
      </p:sp>
      <p:sp>
        <p:nvSpPr>
          <p:cNvPr id="3" name="텍스트 개체 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ko-KR" altLang="en-US" smtClean="0"/>
              <a:t>마스터 텍스트 스타일을 편집합니다</a:t>
            </a:r>
          </a:p>
        </p:txBody>
      </p:sp>
      <p:sp>
        <p:nvSpPr>
          <p:cNvPr id="4" name="날짜 개체 틀 3"/>
          <p:cNvSpPr>
            <a:spLocks noGrp="1"/>
          </p:cNvSpPr>
          <p:nvPr>
            <p:ph type="dt" sz="half" idx="10"/>
          </p:nvPr>
        </p:nvSpPr>
        <p:spPr bwMode="auto">
          <a:xfrm rot="5400000">
            <a:off x="7763256" y="1170432"/>
            <a:ext cx="2286000" cy="381000"/>
          </a:xfrm>
        </p:spPr>
        <p:txBody>
          <a:bodyPr/>
          <a:lstStyle/>
          <a:p>
            <a:fld id="{684AD910-5EEE-4DB2-9872-F294DA2C8B6E}" type="datetimeFigureOut">
              <a:rPr lang="ko-KR" altLang="en-US" smtClean="0"/>
              <a:t>2025-03-05</a:t>
            </a:fld>
            <a:endParaRPr lang="ko-KR" altLang="en-US"/>
          </a:p>
        </p:txBody>
      </p:sp>
      <p:sp>
        <p:nvSpPr>
          <p:cNvPr id="5" name="바닥글 개체 틀 4"/>
          <p:cNvSpPr>
            <a:spLocks noGrp="1"/>
          </p:cNvSpPr>
          <p:nvPr>
            <p:ph type="ftr" sz="quarter" idx="11"/>
          </p:nvPr>
        </p:nvSpPr>
        <p:spPr bwMode="auto">
          <a:xfrm rot="5400000">
            <a:off x="7077456" y="4178808"/>
            <a:ext cx="3657600" cy="384048"/>
          </a:xfrm>
        </p:spPr>
        <p:txBody>
          <a:bodyPr/>
          <a:lstStyle/>
          <a:p>
            <a:endParaRPr lang="ko-KR" altLang="en-US"/>
          </a:p>
        </p:txBody>
      </p:sp>
      <p:sp>
        <p:nvSpPr>
          <p:cNvPr id="9" name="직사각형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직사각형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사각형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직사각형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직선 연결선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직선 연결선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직선 연결선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직선 연결선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직선 연결선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직사각형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타원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타원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타원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타원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타원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직선 연결선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슬라이드 번호 개체 틀 5"/>
          <p:cNvSpPr>
            <a:spLocks noGrp="1"/>
          </p:cNvSpPr>
          <p:nvPr>
            <p:ph type="sldNum" sz="quarter" idx="12"/>
          </p:nvPr>
        </p:nvSpPr>
        <p:spPr bwMode="auto">
          <a:xfrm>
            <a:off x="1340616" y="4928702"/>
            <a:ext cx="609600" cy="517524"/>
          </a:xfrm>
        </p:spPr>
        <p:txBody>
          <a:bodyPr/>
          <a:lstStyle/>
          <a:p>
            <a:fld id="{9967A0F5-A3AC-413E-B4D0-D252700F1089}" type="slidenum">
              <a:rPr lang="ko-KR" altLang="en-US" smtClean="0"/>
              <a:t>‹#›</a:t>
            </a:fld>
            <a:endParaRPr lang="ko-KR"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5" name="날짜 개체 틀 4"/>
          <p:cNvSpPr>
            <a:spLocks noGrp="1"/>
          </p:cNvSpPr>
          <p:nvPr>
            <p:ph type="dt" sz="half" idx="10"/>
          </p:nvPr>
        </p:nvSpPr>
        <p:spPr/>
        <p:txBody>
          <a:bodyPr/>
          <a:lstStyle/>
          <a:p>
            <a:fld id="{684AD910-5EEE-4DB2-9872-F294DA2C8B6E}" type="datetimeFigureOut">
              <a:rPr lang="ko-KR" altLang="en-US" smtClean="0"/>
              <a:t>2025-03-05</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9967A0F5-A3AC-413E-B4D0-D252700F1089}" type="slidenum">
              <a:rPr lang="ko-KR" altLang="en-US" smtClean="0"/>
              <a:t>‹#›</a:t>
            </a:fld>
            <a:endParaRPr lang="ko-KR" altLang="en-US"/>
          </a:p>
        </p:txBody>
      </p:sp>
      <p:sp>
        <p:nvSpPr>
          <p:cNvPr id="9" name="내용 개체 틀 8"/>
          <p:cNvSpPr>
            <a:spLocks noGrp="1"/>
          </p:cNvSpPr>
          <p:nvPr>
            <p:ph sz="quarter" idx="1"/>
          </p:nvPr>
        </p:nvSpPr>
        <p:spPr>
          <a:xfrm>
            <a:off x="457200" y="1600200"/>
            <a:ext cx="365760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1" name="내용 개체 틀 10"/>
          <p:cNvSpPr>
            <a:spLocks noGrp="1"/>
          </p:cNvSpPr>
          <p:nvPr>
            <p:ph sz="quarter" idx="2"/>
          </p:nvPr>
        </p:nvSpPr>
        <p:spPr>
          <a:xfrm>
            <a:off x="4270248" y="1600200"/>
            <a:ext cx="3657600" cy="45720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7543800" cy="1143000"/>
          </a:xfrm>
        </p:spPr>
        <p:txBody>
          <a:bodyPr anchor="b"/>
          <a:lstStyle>
            <a:lvl1pPr>
              <a:defRPr/>
            </a:lvl1pPr>
          </a:lstStyle>
          <a:p>
            <a:r>
              <a:rPr kumimoji="0" lang="ko-KR" altLang="en-US" smtClean="0"/>
              <a:t>마스터 제목 스타일 편집</a:t>
            </a:r>
            <a:endParaRPr kumimoji="0" lang="en-US"/>
          </a:p>
        </p:txBody>
      </p:sp>
      <p:sp>
        <p:nvSpPr>
          <p:cNvPr id="7" name="날짜 개체 틀 6"/>
          <p:cNvSpPr>
            <a:spLocks noGrp="1"/>
          </p:cNvSpPr>
          <p:nvPr>
            <p:ph type="dt" sz="half" idx="10"/>
          </p:nvPr>
        </p:nvSpPr>
        <p:spPr/>
        <p:txBody>
          <a:bodyPr/>
          <a:lstStyle/>
          <a:p>
            <a:fld id="{684AD910-5EEE-4DB2-9872-F294DA2C8B6E}" type="datetimeFigureOut">
              <a:rPr lang="ko-KR" altLang="en-US" smtClean="0"/>
              <a:t>2025-03-05</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9967A0F5-A3AC-413E-B4D0-D252700F1089}" type="slidenum">
              <a:rPr lang="ko-KR" altLang="en-US" smtClean="0"/>
              <a:t>‹#›</a:t>
            </a:fld>
            <a:endParaRPr lang="ko-KR" altLang="en-US"/>
          </a:p>
        </p:txBody>
      </p:sp>
      <p:sp>
        <p:nvSpPr>
          <p:cNvPr id="11" name="내용 개체 틀 10"/>
          <p:cNvSpPr>
            <a:spLocks noGrp="1"/>
          </p:cNvSpPr>
          <p:nvPr>
            <p:ph sz="quarter" idx="2"/>
          </p:nvPr>
        </p:nvSpPr>
        <p:spPr>
          <a:xfrm>
            <a:off x="457200" y="2362200"/>
            <a:ext cx="3657600" cy="38862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3" name="내용 개체 틀 12"/>
          <p:cNvSpPr>
            <a:spLocks noGrp="1"/>
          </p:cNvSpPr>
          <p:nvPr>
            <p:ph sz="quarter" idx="4"/>
          </p:nvPr>
        </p:nvSpPr>
        <p:spPr>
          <a:xfrm>
            <a:off x="4371975" y="2362200"/>
            <a:ext cx="3657600" cy="3886200"/>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12" name="텍스트 개체 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ko-KR" altLang="en-US" smtClean="0"/>
              <a:t>마스터 텍스트 스타일을 편집합니다</a:t>
            </a:r>
          </a:p>
        </p:txBody>
      </p:sp>
      <p:sp>
        <p:nvSpPr>
          <p:cNvPr id="14" name="텍스트 개체 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ko-KR" altLang="en-US" smtClean="0"/>
              <a:t>마스터 텍스트 스타일을 편집합니다</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kumimoji="0" lang="ko-KR" altLang="en-US" smtClean="0"/>
              <a:t>마스터 제목 스타일 편집</a:t>
            </a:r>
            <a:endParaRPr kumimoji="0" lang="en-US"/>
          </a:p>
        </p:txBody>
      </p:sp>
      <p:sp>
        <p:nvSpPr>
          <p:cNvPr id="6" name="날짜 개체 틀 5"/>
          <p:cNvSpPr>
            <a:spLocks noGrp="1"/>
          </p:cNvSpPr>
          <p:nvPr>
            <p:ph type="dt" sz="half" idx="10"/>
          </p:nvPr>
        </p:nvSpPr>
        <p:spPr/>
        <p:txBody>
          <a:bodyPr rtlCol="0"/>
          <a:lstStyle/>
          <a:p>
            <a:fld id="{684AD910-5EEE-4DB2-9872-F294DA2C8B6E}" type="datetimeFigureOut">
              <a:rPr lang="ko-KR" altLang="en-US" smtClean="0"/>
              <a:t>2025-03-05</a:t>
            </a:fld>
            <a:endParaRPr lang="ko-KR" altLang="en-US"/>
          </a:p>
        </p:txBody>
      </p:sp>
      <p:sp>
        <p:nvSpPr>
          <p:cNvPr id="7" name="슬라이드 번호 개체 틀 6"/>
          <p:cNvSpPr>
            <a:spLocks noGrp="1"/>
          </p:cNvSpPr>
          <p:nvPr>
            <p:ph type="sldNum" sz="quarter" idx="11"/>
          </p:nvPr>
        </p:nvSpPr>
        <p:spPr/>
        <p:txBody>
          <a:bodyPr rtlCol="0"/>
          <a:lstStyle/>
          <a:p>
            <a:fld id="{9967A0F5-A3AC-413E-B4D0-D252700F1089}" type="slidenum">
              <a:rPr lang="ko-KR" altLang="en-US" smtClean="0"/>
              <a:t>‹#›</a:t>
            </a:fld>
            <a:endParaRPr lang="ko-KR" altLang="en-US"/>
          </a:p>
        </p:txBody>
      </p:sp>
      <p:sp>
        <p:nvSpPr>
          <p:cNvPr id="8" name="바닥글 개체 틀 7"/>
          <p:cNvSpPr>
            <a:spLocks noGrp="1"/>
          </p:cNvSpPr>
          <p:nvPr>
            <p:ph type="ftr" sz="quarter" idx="12"/>
          </p:nvPr>
        </p:nvSpPr>
        <p:spPr/>
        <p:txBody>
          <a:bodyPr rtlCol="0"/>
          <a:lstStyle/>
          <a:p>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684AD910-5EEE-4DB2-9872-F294DA2C8B6E}" type="datetimeFigureOut">
              <a:rPr lang="ko-KR" altLang="en-US" smtClean="0"/>
              <a:t>2025-03-05</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9967A0F5-A3AC-413E-B4D0-D252700F1089}" type="slidenum">
              <a:rPr lang="ko-KR" altLang="en-US" smtClean="0"/>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bg>
      <p:bgRef idx="1001">
        <a:schemeClr val="bg1"/>
      </p:bgRef>
    </p:bg>
    <p:spTree>
      <p:nvGrpSpPr>
        <p:cNvPr id="1" name=""/>
        <p:cNvGrpSpPr/>
        <p:nvPr/>
      </p:nvGrpSpPr>
      <p:grpSpPr>
        <a:xfrm>
          <a:off x="0" y="0"/>
          <a:ext cx="0" cy="0"/>
          <a:chOff x="0" y="0"/>
          <a:chExt cx="0" cy="0"/>
        </a:xfrm>
      </p:grpSpPr>
      <p:sp>
        <p:nvSpPr>
          <p:cNvPr id="10" name="직선 연결선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제목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ko-KR" altLang="en-US" smtClean="0"/>
              <a:t>마스터 제목 스타일 편집</a:t>
            </a:r>
            <a:endParaRPr kumimoji="0" lang="en-US"/>
          </a:p>
        </p:txBody>
      </p:sp>
      <p:sp>
        <p:nvSpPr>
          <p:cNvPr id="3" name="텍스트 개체 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ko-KR" altLang="en-US" smtClean="0"/>
              <a:t>마스터 텍스트 스타일을 편집합니다</a:t>
            </a:r>
          </a:p>
        </p:txBody>
      </p:sp>
      <p:sp>
        <p:nvSpPr>
          <p:cNvPr id="8" name="직선 연결선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직선 연결선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직선 연결선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직사각형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직선 연결선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타원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내용 개체 틀 17"/>
          <p:cNvSpPr>
            <a:spLocks noGrp="1"/>
          </p:cNvSpPr>
          <p:nvPr>
            <p:ph sz="quarter" idx="1"/>
          </p:nvPr>
        </p:nvSpPr>
        <p:spPr>
          <a:xfrm>
            <a:off x="304800" y="274320"/>
            <a:ext cx="5638800" cy="6327648"/>
          </a:xfrm>
        </p:spPr>
        <p:txBody>
          <a:bodyPr/>
          <a:lstStyle/>
          <a:p>
            <a:pPr lvl="0" eaLnBrk="1" latinLnBrk="0" hangingPunct="1"/>
            <a:r>
              <a:rPr lang="ko-KR" altLang="en-US" smtClean="0"/>
              <a:t>마스터 텍스트 스타일을 편집합니다</a:t>
            </a:r>
          </a:p>
          <a:p>
            <a:pPr lvl="1" eaLnBrk="1" latinLnBrk="0" hangingPunct="1"/>
            <a:r>
              <a:rPr lang="ko-KR" altLang="en-US" smtClean="0"/>
              <a:t>둘째 수준</a:t>
            </a:r>
          </a:p>
          <a:p>
            <a:pPr lvl="2" eaLnBrk="1" latinLnBrk="0" hangingPunct="1"/>
            <a:r>
              <a:rPr lang="ko-KR" altLang="en-US" smtClean="0"/>
              <a:t>셋째 수준</a:t>
            </a:r>
          </a:p>
          <a:p>
            <a:pPr lvl="3" eaLnBrk="1" latinLnBrk="0" hangingPunct="1"/>
            <a:r>
              <a:rPr lang="ko-KR" altLang="en-US" smtClean="0"/>
              <a:t>넷째 수준</a:t>
            </a:r>
          </a:p>
          <a:p>
            <a:pPr lvl="4" eaLnBrk="1" latinLnBrk="0" hangingPunct="1"/>
            <a:r>
              <a:rPr lang="ko-KR" altLang="en-US" smtClean="0"/>
              <a:t>다섯째 수준</a:t>
            </a:r>
            <a:endParaRPr kumimoji="0" lang="en-US"/>
          </a:p>
        </p:txBody>
      </p:sp>
      <p:sp>
        <p:nvSpPr>
          <p:cNvPr id="21" name="날짜 개체 틀 20"/>
          <p:cNvSpPr>
            <a:spLocks noGrp="1"/>
          </p:cNvSpPr>
          <p:nvPr>
            <p:ph type="dt" sz="half" idx="14"/>
          </p:nvPr>
        </p:nvSpPr>
        <p:spPr/>
        <p:txBody>
          <a:bodyPr rtlCol="0"/>
          <a:lstStyle/>
          <a:p>
            <a:fld id="{684AD910-5EEE-4DB2-9872-F294DA2C8B6E}" type="datetimeFigureOut">
              <a:rPr lang="ko-KR" altLang="en-US" smtClean="0"/>
              <a:t>2025-03-05</a:t>
            </a:fld>
            <a:endParaRPr lang="ko-KR" altLang="en-US"/>
          </a:p>
        </p:txBody>
      </p:sp>
      <p:sp>
        <p:nvSpPr>
          <p:cNvPr id="22" name="슬라이드 번호 개체 틀 21"/>
          <p:cNvSpPr>
            <a:spLocks noGrp="1"/>
          </p:cNvSpPr>
          <p:nvPr>
            <p:ph type="sldNum" sz="quarter" idx="15"/>
          </p:nvPr>
        </p:nvSpPr>
        <p:spPr/>
        <p:txBody>
          <a:bodyPr rtlCol="0"/>
          <a:lstStyle/>
          <a:p>
            <a:fld id="{9967A0F5-A3AC-413E-B4D0-D252700F1089}" type="slidenum">
              <a:rPr lang="ko-KR" altLang="en-US" smtClean="0"/>
              <a:t>‹#›</a:t>
            </a:fld>
            <a:endParaRPr lang="ko-KR" altLang="en-US"/>
          </a:p>
        </p:txBody>
      </p:sp>
      <p:sp>
        <p:nvSpPr>
          <p:cNvPr id="23" name="바닥글 개체 틀 22"/>
          <p:cNvSpPr>
            <a:spLocks noGrp="1"/>
          </p:cNvSpPr>
          <p:nvPr>
            <p:ph type="ftr" sz="quarter" idx="16"/>
          </p:nvPr>
        </p:nvSpPr>
        <p:spPr/>
        <p:txBody>
          <a:bodyPr rtlCol="0"/>
          <a:lstStyle/>
          <a:p>
            <a:endParaRPr lang="ko-KR"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9" name="직선 연결선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타원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제목 1"/>
          <p:cNvSpPr>
            <a:spLocks noGrp="1"/>
          </p:cNvSpPr>
          <p:nvPr>
            <p:ph type="title"/>
          </p:nvPr>
        </p:nvSpPr>
        <p:spPr>
          <a:xfrm rot="5400000">
            <a:off x="3350133" y="3200400"/>
            <a:ext cx="6309360" cy="457200"/>
          </a:xfrm>
        </p:spPr>
        <p:txBody>
          <a:bodyPr anchor="b"/>
          <a:lstStyle>
            <a:lvl1pPr algn="l">
              <a:buNone/>
              <a:defRPr sz="2000" b="1"/>
            </a:lvl1pPr>
          </a:lstStyle>
          <a:p>
            <a:r>
              <a:rPr kumimoji="0" lang="ko-KR" altLang="en-US" smtClean="0"/>
              <a:t>마스터 제목 스타일 편집</a:t>
            </a:r>
            <a:endParaRPr kumimoji="0" lang="en-US"/>
          </a:p>
        </p:txBody>
      </p:sp>
      <p:sp>
        <p:nvSpPr>
          <p:cNvPr id="3" name="그림 개체 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ko-KR" altLang="en-US" smtClean="0"/>
              <a:t>그림을 추가하려면 아이콘을 클릭하십시오</a:t>
            </a:r>
            <a:endParaRPr kumimoji="0" lang="en-US" dirty="0"/>
          </a:p>
        </p:txBody>
      </p:sp>
      <p:sp>
        <p:nvSpPr>
          <p:cNvPr id="4" name="텍스트 개체 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ko-KR" altLang="en-US" smtClean="0"/>
              <a:t>마스터 텍스트 스타일을 편집합니다</a:t>
            </a:r>
          </a:p>
        </p:txBody>
      </p:sp>
      <p:sp>
        <p:nvSpPr>
          <p:cNvPr id="10" name="직선 연결선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직사각형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직선 연결선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직선 연결선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직선 연결선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날짜 개체 틀 16"/>
          <p:cNvSpPr>
            <a:spLocks noGrp="1"/>
          </p:cNvSpPr>
          <p:nvPr>
            <p:ph type="dt" sz="half" idx="10"/>
          </p:nvPr>
        </p:nvSpPr>
        <p:spPr/>
        <p:txBody>
          <a:bodyPr rtlCol="0"/>
          <a:lstStyle/>
          <a:p>
            <a:fld id="{684AD910-5EEE-4DB2-9872-F294DA2C8B6E}" type="datetimeFigureOut">
              <a:rPr lang="ko-KR" altLang="en-US" smtClean="0"/>
              <a:t>2025-03-05</a:t>
            </a:fld>
            <a:endParaRPr lang="ko-KR" altLang="en-US"/>
          </a:p>
        </p:txBody>
      </p:sp>
      <p:sp>
        <p:nvSpPr>
          <p:cNvPr id="18" name="슬라이드 번호 개체 틀 17"/>
          <p:cNvSpPr>
            <a:spLocks noGrp="1"/>
          </p:cNvSpPr>
          <p:nvPr>
            <p:ph type="sldNum" sz="quarter" idx="11"/>
          </p:nvPr>
        </p:nvSpPr>
        <p:spPr/>
        <p:txBody>
          <a:bodyPr rtlCol="0"/>
          <a:lstStyle/>
          <a:p>
            <a:fld id="{9967A0F5-A3AC-413E-B4D0-D252700F1089}" type="slidenum">
              <a:rPr lang="ko-KR" altLang="en-US" smtClean="0"/>
              <a:t>‹#›</a:t>
            </a:fld>
            <a:endParaRPr lang="ko-KR" altLang="en-US"/>
          </a:p>
        </p:txBody>
      </p:sp>
      <p:sp>
        <p:nvSpPr>
          <p:cNvPr id="21" name="바닥글 개체 틀 20"/>
          <p:cNvSpPr>
            <a:spLocks noGrp="1"/>
          </p:cNvSpPr>
          <p:nvPr>
            <p:ph type="ftr" sz="quarter" idx="12"/>
          </p:nvPr>
        </p:nvSpPr>
        <p:spPr/>
        <p:txBody>
          <a:bodyPr rtlCol="0"/>
          <a:lstStyle/>
          <a:p>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직선 연결선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제목 개체 틀 21"/>
          <p:cNvSpPr>
            <a:spLocks noGrp="1"/>
          </p:cNvSpPr>
          <p:nvPr>
            <p:ph type="title"/>
          </p:nvPr>
        </p:nvSpPr>
        <p:spPr>
          <a:xfrm>
            <a:off x="457200" y="274638"/>
            <a:ext cx="7467600" cy="1143000"/>
          </a:xfrm>
          <a:prstGeom prst="rect">
            <a:avLst/>
          </a:prstGeom>
        </p:spPr>
        <p:txBody>
          <a:bodyPr vert="horz" anchor="b">
            <a:normAutofit/>
          </a:bodyPr>
          <a:lstStyle/>
          <a:p>
            <a:r>
              <a:rPr kumimoji="0" lang="ko-KR" altLang="en-US" smtClean="0"/>
              <a:t>마스터 제목 스타일 편집</a:t>
            </a:r>
            <a:endParaRPr kumimoji="0" lang="en-US"/>
          </a:p>
        </p:txBody>
      </p:sp>
      <p:sp>
        <p:nvSpPr>
          <p:cNvPr id="13" name="텍스트 개체 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ko-KR" altLang="en-US" smtClean="0"/>
              <a:t>마스터 텍스트 스타일을 편집합니다</a:t>
            </a:r>
          </a:p>
          <a:p>
            <a:pPr lvl="1" eaLnBrk="1" latinLnBrk="0" hangingPunct="1"/>
            <a:r>
              <a:rPr kumimoji="0" lang="ko-KR" altLang="en-US" smtClean="0"/>
              <a:t>둘째 수준</a:t>
            </a:r>
          </a:p>
          <a:p>
            <a:pPr lvl="2" eaLnBrk="1" latinLnBrk="0" hangingPunct="1"/>
            <a:r>
              <a:rPr kumimoji="0" lang="ko-KR" altLang="en-US" smtClean="0"/>
              <a:t>셋째 수준</a:t>
            </a:r>
          </a:p>
          <a:p>
            <a:pPr lvl="3" eaLnBrk="1" latinLnBrk="0" hangingPunct="1"/>
            <a:r>
              <a:rPr kumimoji="0" lang="ko-KR" altLang="en-US" smtClean="0"/>
              <a:t>넷째 수준</a:t>
            </a:r>
          </a:p>
          <a:p>
            <a:pPr lvl="4" eaLnBrk="1" latinLnBrk="0" hangingPunct="1"/>
            <a:r>
              <a:rPr kumimoji="0" lang="ko-KR" altLang="en-US" smtClean="0"/>
              <a:t>다섯째 수준</a:t>
            </a:r>
            <a:endParaRPr kumimoji="0" lang="en-US"/>
          </a:p>
        </p:txBody>
      </p:sp>
      <p:sp>
        <p:nvSpPr>
          <p:cNvPr id="14" name="날짜 개체 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84AD910-5EEE-4DB2-9872-F294DA2C8B6E}" type="datetimeFigureOut">
              <a:rPr lang="ko-KR" altLang="en-US" smtClean="0"/>
              <a:t>2025-03-05</a:t>
            </a:fld>
            <a:endParaRPr lang="ko-KR" altLang="en-US"/>
          </a:p>
        </p:txBody>
      </p:sp>
      <p:sp>
        <p:nvSpPr>
          <p:cNvPr id="3" name="바닥글 개체 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ko-KR" altLang="en-US"/>
          </a:p>
        </p:txBody>
      </p:sp>
      <p:sp>
        <p:nvSpPr>
          <p:cNvPr id="7" name="직선 연결선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직선 연결선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직사각형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직선 연결선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타원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슬라이드 번호 개체 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967A0F5-A3AC-413E-B4D0-D252700F1089}" type="slidenum">
              <a:rPr lang="ko-KR" altLang="en-US" smtClean="0"/>
              <a:t>‹#›</a:t>
            </a:fld>
            <a:endParaRPr lang="ko-KR"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1"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1"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1"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1"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1"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1"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1"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1"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1"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1"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1" hangingPunct="1">
        <a:defRPr kumimoji="0" kern="1200">
          <a:solidFill>
            <a:schemeClr val="tx1"/>
          </a:solidFill>
          <a:latin typeface="+mn-lt"/>
          <a:ea typeface="+mn-ea"/>
          <a:cs typeface="+mn-cs"/>
        </a:defRPr>
      </a:lvl1pPr>
      <a:lvl2pPr marL="457200" algn="l" rtl="0" eaLnBrk="1" latinLnBrk="1" hangingPunct="1">
        <a:defRPr kumimoji="0" kern="1200">
          <a:solidFill>
            <a:schemeClr val="tx1"/>
          </a:solidFill>
          <a:latin typeface="+mn-lt"/>
          <a:ea typeface="+mn-ea"/>
          <a:cs typeface="+mn-cs"/>
        </a:defRPr>
      </a:lvl2pPr>
      <a:lvl3pPr marL="914400" algn="l" rtl="0" eaLnBrk="1" latinLnBrk="1" hangingPunct="1">
        <a:defRPr kumimoji="0" kern="1200">
          <a:solidFill>
            <a:schemeClr val="tx1"/>
          </a:solidFill>
          <a:latin typeface="+mn-lt"/>
          <a:ea typeface="+mn-ea"/>
          <a:cs typeface="+mn-cs"/>
        </a:defRPr>
      </a:lvl3pPr>
      <a:lvl4pPr marL="1371600" algn="l" rtl="0" eaLnBrk="1" latinLnBrk="1" hangingPunct="1">
        <a:defRPr kumimoji="0" kern="1200">
          <a:solidFill>
            <a:schemeClr val="tx1"/>
          </a:solidFill>
          <a:latin typeface="+mn-lt"/>
          <a:ea typeface="+mn-ea"/>
          <a:cs typeface="+mn-cs"/>
        </a:defRPr>
      </a:lvl4pPr>
      <a:lvl5pPr marL="1828800" algn="l" rtl="0" eaLnBrk="1" latinLnBrk="1" hangingPunct="1">
        <a:defRPr kumimoji="0" kern="1200">
          <a:solidFill>
            <a:schemeClr val="tx1"/>
          </a:solidFill>
          <a:latin typeface="+mn-lt"/>
          <a:ea typeface="+mn-ea"/>
          <a:cs typeface="+mn-cs"/>
        </a:defRPr>
      </a:lvl5pPr>
      <a:lvl6pPr marL="2286000" algn="l" rtl="0" eaLnBrk="1" latinLnBrk="1" hangingPunct="1">
        <a:defRPr kumimoji="0" kern="1200">
          <a:solidFill>
            <a:schemeClr val="tx1"/>
          </a:solidFill>
          <a:latin typeface="+mn-lt"/>
          <a:ea typeface="+mn-ea"/>
          <a:cs typeface="+mn-cs"/>
        </a:defRPr>
      </a:lvl6pPr>
      <a:lvl7pPr marL="2743200" algn="l" rtl="0" eaLnBrk="1" latinLnBrk="1" hangingPunct="1">
        <a:defRPr kumimoji="0" kern="1200">
          <a:solidFill>
            <a:schemeClr val="tx1"/>
          </a:solidFill>
          <a:latin typeface="+mn-lt"/>
          <a:ea typeface="+mn-ea"/>
          <a:cs typeface="+mn-cs"/>
        </a:defRPr>
      </a:lvl7pPr>
      <a:lvl8pPr marL="3200400" algn="l" rtl="0" eaLnBrk="1" latinLnBrk="1" hangingPunct="1">
        <a:defRPr kumimoji="0" kern="1200">
          <a:solidFill>
            <a:schemeClr val="tx1"/>
          </a:solidFill>
          <a:latin typeface="+mn-lt"/>
          <a:ea typeface="+mn-ea"/>
          <a:cs typeface="+mn-cs"/>
        </a:defRPr>
      </a:lvl8pPr>
      <a:lvl9pPr marL="3657600" algn="l" rtl="0" eaLnBrk="1" latinLnBrk="1"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mnews.imbc.com/more/reporter/index.html?q=%EB%A5%98%ED%98%84%EC%A4%80&amp;q1=cookiedou@mbc.co.kr" TargetMode="External"/><Relationship Id="rId2" Type="http://schemas.openxmlformats.org/officeDocument/2006/relationships/hyperlink" Target="https://imnews.imbc.com/replay/2022/nwdesk/6426329_35739.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safetimes.co.kr/news/articleList.html?sc_area=I&amp;sc_word=dongseo0202&amp;view_type=s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대각선 방향의 모서리가 잘린 사각형 4"/>
          <p:cNvSpPr/>
          <p:nvPr/>
        </p:nvSpPr>
        <p:spPr>
          <a:xfrm>
            <a:off x="2627784" y="3140968"/>
            <a:ext cx="4320480" cy="792088"/>
          </a:xfrm>
          <a:prstGeom prst="snip2DiagRect">
            <a:avLst/>
          </a:prstGeom>
          <a:solidFill>
            <a:schemeClr val="accent6">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모서리가 둥근 직사각형 3"/>
          <p:cNvSpPr/>
          <p:nvPr/>
        </p:nvSpPr>
        <p:spPr>
          <a:xfrm>
            <a:off x="1691680" y="620688"/>
            <a:ext cx="6120680" cy="93610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ctrTitle"/>
          </p:nvPr>
        </p:nvSpPr>
        <p:spPr>
          <a:xfrm>
            <a:off x="1912168" y="764704"/>
            <a:ext cx="5828184" cy="648072"/>
          </a:xfrm>
        </p:spPr>
        <p:txBody>
          <a:bodyPr>
            <a:normAutofit/>
          </a:bodyPr>
          <a:lstStyle/>
          <a:p>
            <a:r>
              <a:rPr lang="ko-KR" altLang="en-US" sz="2800" dirty="0" smtClean="0"/>
              <a:t>낙엽수 가지치기 시기 와 낙엽재활용 방법</a:t>
            </a:r>
            <a:endParaRPr lang="ko-KR" altLang="en-US" sz="2800" dirty="0"/>
          </a:p>
        </p:txBody>
      </p:sp>
      <p:sp>
        <p:nvSpPr>
          <p:cNvPr id="3" name="부제목 2"/>
          <p:cNvSpPr>
            <a:spLocks noGrp="1"/>
          </p:cNvSpPr>
          <p:nvPr>
            <p:ph type="subTitle" idx="1"/>
          </p:nvPr>
        </p:nvSpPr>
        <p:spPr>
          <a:xfrm>
            <a:off x="2771800" y="3284984"/>
            <a:ext cx="4024536" cy="694928"/>
          </a:xfrm>
        </p:spPr>
        <p:txBody>
          <a:bodyPr>
            <a:normAutofit/>
          </a:bodyPr>
          <a:lstStyle/>
          <a:p>
            <a:r>
              <a:rPr lang="ko-KR" altLang="en-US" sz="2600" dirty="0" smtClean="0">
                <a:solidFill>
                  <a:schemeClr val="accent3">
                    <a:lumMod val="75000"/>
                  </a:schemeClr>
                </a:solidFill>
              </a:rPr>
              <a:t>낙엽의 재활용 과 탄소배출 감소 </a:t>
            </a:r>
            <a:endParaRPr lang="ko-KR" altLang="en-US" sz="2600" dirty="0">
              <a:solidFill>
                <a:schemeClr val="accent3">
                  <a:lumMod val="75000"/>
                </a:schemeClr>
              </a:solidFill>
            </a:endParaRPr>
          </a:p>
        </p:txBody>
      </p:sp>
    </p:spTree>
    <p:extLst>
      <p:ext uri="{BB962C8B-B14F-4D97-AF65-F5344CB8AC3E}">
        <p14:creationId xmlns:p14="http://schemas.microsoft.com/office/powerpoint/2010/main" val="207993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
          </p:nvPr>
        </p:nvSpPr>
        <p:spPr>
          <a:xfrm>
            <a:off x="560784" y="1196752"/>
            <a:ext cx="7467600" cy="4873752"/>
          </a:xfrm>
        </p:spPr>
        <p:txBody>
          <a:bodyPr>
            <a:normAutofit fontScale="85000" lnSpcReduction="20000"/>
          </a:bodyPr>
          <a:lstStyle/>
          <a:p>
            <a:r>
              <a:rPr lang="ko-KR" altLang="en-US" sz="1200" dirty="0">
                <a:hlinkClick r:id="rId2"/>
              </a:rPr>
              <a:t>뉴스데스크</a:t>
            </a:r>
            <a:r>
              <a:rPr lang="ko-KR" altLang="en-US" sz="1200" dirty="0"/>
              <a:t> </a:t>
            </a:r>
            <a:r>
              <a:rPr lang="ko-KR" altLang="en-US" sz="1200" dirty="0">
                <a:hlinkClick r:id="rId3"/>
              </a:rPr>
              <a:t>류현준</a:t>
            </a:r>
            <a:endParaRPr lang="ko-KR" altLang="en-US" sz="1200" dirty="0"/>
          </a:p>
          <a:p>
            <a:r>
              <a:rPr lang="ko-KR" altLang="en-US" sz="1200" dirty="0"/>
              <a:t>배수구 막은 낙엽</a:t>
            </a:r>
            <a:r>
              <a:rPr lang="en-US" altLang="ko-KR" sz="1200" dirty="0"/>
              <a:t>‥</a:t>
            </a:r>
            <a:r>
              <a:rPr lang="ko-KR" altLang="en-US" sz="1200" dirty="0"/>
              <a:t>가을 장대비에 도로</a:t>
            </a:r>
            <a:r>
              <a:rPr lang="en-US" altLang="ko-KR" sz="1200" dirty="0"/>
              <a:t>·</a:t>
            </a:r>
            <a:r>
              <a:rPr lang="ko-KR" altLang="en-US" sz="1200" dirty="0"/>
              <a:t>주택가 침수 속출</a:t>
            </a:r>
          </a:p>
          <a:p>
            <a:r>
              <a:rPr lang="ko-KR" altLang="en-US" sz="1200" dirty="0"/>
              <a:t>입력 </a:t>
            </a:r>
            <a:r>
              <a:rPr lang="en-US" altLang="ko-KR" sz="1200" dirty="0"/>
              <a:t>2022-11-13 </a:t>
            </a:r>
            <a:r>
              <a:rPr lang="en-US" altLang="ko-KR" sz="1200" dirty="0" smtClean="0"/>
              <a:t>20:11</a:t>
            </a:r>
          </a:p>
          <a:p>
            <a:endParaRPr lang="en-US" altLang="ko-KR" sz="1200" dirty="0"/>
          </a:p>
          <a:p>
            <a:r>
              <a:rPr lang="ko-KR" altLang="en-US" sz="1700" dirty="0">
                <a:latin typeface="HY신명조" panose="02030600000101010101" pitchFamily="18" charset="-127"/>
                <a:ea typeface="HY신명조" panose="02030600000101010101" pitchFamily="18" charset="-127"/>
              </a:rPr>
              <a:t>가을철 가로수의 낙엽들이 배수구 위로 쌓여 있는 모습입니다</a:t>
            </a:r>
            <a:r>
              <a:rPr lang="en-US" altLang="ko-KR" sz="1700" dirty="0">
                <a:latin typeface="HY신명조" panose="02030600000101010101" pitchFamily="18" charset="-127"/>
                <a:ea typeface="HY신명조" panose="02030600000101010101" pitchFamily="18" charset="-127"/>
              </a:rPr>
              <a:t>. </a:t>
            </a:r>
            <a:r>
              <a:rPr lang="ko-KR" altLang="en-US" sz="1700" dirty="0">
                <a:latin typeface="HY신명조" panose="02030600000101010101" pitchFamily="18" charset="-127"/>
                <a:ea typeface="HY신명조" panose="02030600000101010101" pitchFamily="18" charset="-127"/>
              </a:rPr>
              <a:t>손으로 치워봐도 한참을 치워야 배수구가 보일 정도로 많은 양입니다</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en-US" altLang="ko-KR" sz="1700" dirty="0">
                <a:latin typeface="HY신명조" panose="02030600000101010101" pitchFamily="18" charset="-127"/>
                <a:ea typeface="HY신명조" panose="02030600000101010101" pitchFamily="18" charset="-127"/>
              </a:rPr>
              <a:t>40</a:t>
            </a:r>
            <a:r>
              <a:rPr lang="ko-KR" altLang="en-US" sz="1700" dirty="0">
                <a:latin typeface="HY신명조" panose="02030600000101010101" pitchFamily="18" charset="-127"/>
                <a:ea typeface="HY신명조" panose="02030600000101010101" pitchFamily="18" charset="-127"/>
              </a:rPr>
              <a:t>밀리미터 이상의 비가 내린 서울 은평구 주택가도 </a:t>
            </a:r>
            <a:r>
              <a:rPr lang="en-US" altLang="ko-KR" sz="1700" dirty="0">
                <a:latin typeface="HY신명조" panose="02030600000101010101" pitchFamily="18" charset="-127"/>
                <a:ea typeface="HY신명조" panose="02030600000101010101" pitchFamily="18" charset="-127"/>
              </a:rPr>
              <a:t>13</a:t>
            </a:r>
            <a:r>
              <a:rPr lang="ko-KR" altLang="en-US" sz="1700" dirty="0">
                <a:latin typeface="HY신명조" panose="02030600000101010101" pitchFamily="18" charset="-127"/>
                <a:ea typeface="HY신명조" panose="02030600000101010101" pitchFamily="18" charset="-127"/>
              </a:rPr>
              <a:t>가구가 침수 피해를 입었습니다</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endParaRPr lang="ko-KR" altLang="en-US" sz="1700" dirty="0">
              <a:latin typeface="HY신명조" panose="02030600000101010101" pitchFamily="18" charset="-127"/>
              <a:ea typeface="HY신명조" panose="02030600000101010101" pitchFamily="18" charset="-127"/>
            </a:endParaRPr>
          </a:p>
          <a:p>
            <a:r>
              <a:rPr lang="ko-KR" altLang="en-US" sz="1700" dirty="0">
                <a:latin typeface="HY신명조" panose="02030600000101010101" pitchFamily="18" charset="-127"/>
                <a:ea typeface="HY신명조" panose="02030600000101010101" pitchFamily="18" charset="-127"/>
              </a:rPr>
              <a:t>순식간에 내린 장대비에 </a:t>
            </a:r>
            <a:r>
              <a:rPr lang="ko-KR" altLang="en-US" sz="1700" dirty="0" err="1">
                <a:latin typeface="HY신명조" panose="02030600000101010101" pitchFamily="18" charset="-127"/>
                <a:ea typeface="HY신명조" panose="02030600000101010101" pitchFamily="18" charset="-127"/>
              </a:rPr>
              <a:t>반지하</a:t>
            </a:r>
            <a:r>
              <a:rPr lang="ko-KR" altLang="en-US" sz="1700" dirty="0">
                <a:latin typeface="HY신명조" panose="02030600000101010101" pitchFamily="18" charset="-127"/>
                <a:ea typeface="HY신명조" panose="02030600000101010101" pitchFamily="18" charset="-127"/>
              </a:rPr>
              <a:t> 주택에선 창문과 출입구를 통해 동시에 빗물이 밀려왔습니다</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김희주</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서울 은평구 주민</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갑자기 </a:t>
            </a:r>
            <a:r>
              <a:rPr lang="ko-KR" altLang="en-US" sz="1700" dirty="0" err="1">
                <a:latin typeface="HY신명조" panose="02030600000101010101" pitchFamily="18" charset="-127"/>
                <a:ea typeface="HY신명조" panose="02030600000101010101" pitchFamily="18" charset="-127"/>
              </a:rPr>
              <a:t>우르릉쾅쾅</a:t>
            </a:r>
            <a:r>
              <a:rPr lang="ko-KR" altLang="en-US" sz="1700" dirty="0">
                <a:latin typeface="HY신명조" panose="02030600000101010101" pitchFamily="18" charset="-127"/>
                <a:ea typeface="HY신명조" panose="02030600000101010101" pitchFamily="18" charset="-127"/>
              </a:rPr>
              <a:t> 하면서 그냥 물이 들어오더라고요</a:t>
            </a:r>
            <a:r>
              <a:rPr lang="en-US" altLang="ko-KR" sz="1700" dirty="0">
                <a:latin typeface="HY신명조" panose="02030600000101010101" pitchFamily="18" charset="-127"/>
                <a:ea typeface="HY신명조" panose="02030600000101010101" pitchFamily="18" charset="-127"/>
              </a:rPr>
              <a:t>. </a:t>
            </a:r>
            <a:r>
              <a:rPr lang="ko-KR" altLang="en-US" sz="1700" dirty="0">
                <a:latin typeface="HY신명조" panose="02030600000101010101" pitchFamily="18" charset="-127"/>
                <a:ea typeface="HY신명조" panose="02030600000101010101" pitchFamily="18" charset="-127"/>
              </a:rPr>
              <a:t>콸콸 막 폭포 흐르듯이 들어왔어요</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양수기와 호스를 이용해 물을 퍼내고 비에 젖은 세간 </a:t>
            </a:r>
            <a:r>
              <a:rPr lang="ko-KR" altLang="en-US" sz="1700" dirty="0" err="1">
                <a:latin typeface="HY신명조" panose="02030600000101010101" pitchFamily="18" charset="-127"/>
                <a:ea typeface="HY신명조" panose="02030600000101010101" pitchFamily="18" charset="-127"/>
              </a:rPr>
              <a:t>살이를</a:t>
            </a:r>
            <a:r>
              <a:rPr lang="ko-KR" altLang="en-US" sz="1700" dirty="0">
                <a:latin typeface="HY신명조" panose="02030600000101010101" pitchFamily="18" charset="-127"/>
                <a:ea typeface="HY신명조" panose="02030600000101010101" pitchFamily="18" charset="-127"/>
              </a:rPr>
              <a:t> 정리한 주민들은 놀란 가슴을 쓸어내려야 했습니다</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당시 이 부근에선 하수시설물 보수공사가 진행되면서 빗물이 제대로 빠져나가지 못한 것으로 파악됐습니다</a:t>
            </a:r>
            <a:r>
              <a:rPr lang="en-US" altLang="ko-KR" sz="1700" dirty="0">
                <a:latin typeface="HY신명조" panose="02030600000101010101" pitchFamily="18" charset="-127"/>
                <a:ea typeface="HY신명조" panose="02030600000101010101" pitchFamily="18" charset="-127"/>
              </a:rPr>
              <a:t>.</a:t>
            </a: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
            </a:r>
            <a:br>
              <a:rPr lang="ko-KR" altLang="en-US" sz="1700" dirty="0">
                <a:latin typeface="HY신명조" panose="02030600000101010101" pitchFamily="18" charset="-127"/>
                <a:ea typeface="HY신명조" panose="02030600000101010101" pitchFamily="18" charset="-127"/>
              </a:rPr>
            </a:br>
            <a:r>
              <a:rPr lang="ko-KR" altLang="en-US" sz="1700" dirty="0">
                <a:latin typeface="HY신명조" panose="02030600000101010101" pitchFamily="18" charset="-127"/>
                <a:ea typeface="HY신명조" panose="02030600000101010101" pitchFamily="18" charset="-127"/>
              </a:rPr>
              <a:t>서울에선 이번 장대비로 인한 침수 신고가 </a:t>
            </a:r>
            <a:r>
              <a:rPr lang="en-US" altLang="ko-KR" sz="1700" dirty="0">
                <a:latin typeface="HY신명조" panose="02030600000101010101" pitchFamily="18" charset="-127"/>
                <a:ea typeface="HY신명조" panose="02030600000101010101" pitchFamily="18" charset="-127"/>
              </a:rPr>
              <a:t>390</a:t>
            </a:r>
            <a:r>
              <a:rPr lang="ko-KR" altLang="en-US" sz="1700" dirty="0" err="1">
                <a:latin typeface="HY신명조" panose="02030600000101010101" pitchFamily="18" charset="-127"/>
                <a:ea typeface="HY신명조" panose="02030600000101010101" pitchFamily="18" charset="-127"/>
              </a:rPr>
              <a:t>건가량</a:t>
            </a:r>
            <a:r>
              <a:rPr lang="ko-KR" altLang="en-US" sz="1700" dirty="0">
                <a:latin typeface="HY신명조" panose="02030600000101010101" pitchFamily="18" charset="-127"/>
                <a:ea typeface="HY신명조" panose="02030600000101010101" pitchFamily="18" charset="-127"/>
              </a:rPr>
              <a:t> 접수됐는데</a:t>
            </a:r>
            <a:r>
              <a:rPr lang="en-US" altLang="ko-KR" sz="1700" dirty="0">
                <a:latin typeface="HY신명조" panose="02030600000101010101" pitchFamily="18" charset="-127"/>
                <a:ea typeface="HY신명조" panose="02030600000101010101" pitchFamily="18" charset="-127"/>
              </a:rPr>
              <a:t>, </a:t>
            </a:r>
            <a:r>
              <a:rPr lang="ko-KR" altLang="en-US" sz="1700" dirty="0">
                <a:latin typeface="HY신명조" panose="02030600000101010101" pitchFamily="18" charset="-127"/>
                <a:ea typeface="HY신명조" panose="02030600000101010101" pitchFamily="18" charset="-127"/>
              </a:rPr>
              <a:t>일부 자치구는 직원들을 </a:t>
            </a:r>
            <a:r>
              <a:rPr lang="ko-KR" altLang="en-US" sz="1700" dirty="0" err="1">
                <a:latin typeface="HY신명조" panose="02030600000101010101" pitchFamily="18" charset="-127"/>
                <a:ea typeface="HY신명조" panose="02030600000101010101" pitchFamily="18" charset="-127"/>
              </a:rPr>
              <a:t>비상소집해</a:t>
            </a:r>
            <a:r>
              <a:rPr lang="ko-KR" altLang="en-US" sz="1700" dirty="0">
                <a:latin typeface="HY신명조" panose="02030600000101010101" pitchFamily="18" charset="-127"/>
                <a:ea typeface="HY신명조" panose="02030600000101010101" pitchFamily="18" charset="-127"/>
              </a:rPr>
              <a:t> 배수구 낙엽을 정리하는 등 추가 피해를 막았습니다</a:t>
            </a:r>
            <a:r>
              <a:rPr lang="en-US" altLang="ko-KR" sz="1700" dirty="0">
                <a:latin typeface="HY신명조" panose="02030600000101010101" pitchFamily="18" charset="-127"/>
                <a:ea typeface="HY신명조" panose="02030600000101010101" pitchFamily="18" charset="-127"/>
              </a:rPr>
              <a:t>.</a:t>
            </a:r>
            <a:endParaRPr lang="ko-KR" altLang="en-US" sz="1700" dirty="0">
              <a:latin typeface="HY신명조" panose="02030600000101010101" pitchFamily="18" charset="-127"/>
              <a:ea typeface="HY신명조" panose="02030600000101010101" pitchFamily="18" charset="-127"/>
            </a:endParaRPr>
          </a:p>
        </p:txBody>
      </p:sp>
      <p:sp>
        <p:nvSpPr>
          <p:cNvPr id="4" name="제목 1"/>
          <p:cNvSpPr txBox="1">
            <a:spLocks/>
          </p:cNvSpPr>
          <p:nvPr/>
        </p:nvSpPr>
        <p:spPr>
          <a:xfrm>
            <a:off x="467544" y="260648"/>
            <a:ext cx="7467600" cy="508918"/>
          </a:xfrm>
          <a:prstGeom prst="rect">
            <a:avLst/>
          </a:prstGeom>
        </p:spPr>
        <p:txBody>
          <a:bodyPr vert="horz" anchor="b">
            <a:normAutofit fontScale="97500" lnSpcReduction="10000"/>
          </a:bodyPr>
          <a:lstStyle>
            <a:lvl1pPr algn="l" rtl="0" eaLnBrk="1" latinLnBrk="1" hangingPunct="1">
              <a:spcBef>
                <a:spcPct val="0"/>
              </a:spcBef>
              <a:buNone/>
              <a:defRPr kumimoji="0" sz="3000" b="0" kern="1200" cap="small" baseline="0">
                <a:solidFill>
                  <a:schemeClr val="tx2"/>
                </a:solidFill>
                <a:latin typeface="+mj-lt"/>
                <a:ea typeface="+mj-ea"/>
                <a:cs typeface="+mj-cs"/>
              </a:defRPr>
            </a:lvl1pPr>
          </a:lstStyle>
          <a:p>
            <a:r>
              <a:rPr lang="ko-KR" altLang="en-US" smtClean="0"/>
              <a:t>가을 낙엽의 역습 </a:t>
            </a:r>
            <a:endParaRPr lang="ko-KR" altLang="en-US" dirty="0"/>
          </a:p>
        </p:txBody>
      </p:sp>
    </p:spTree>
    <p:extLst>
      <p:ext uri="{BB962C8B-B14F-4D97-AF65-F5344CB8AC3E}">
        <p14:creationId xmlns:p14="http://schemas.microsoft.com/office/powerpoint/2010/main" val="370392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
          </p:nvPr>
        </p:nvSpPr>
        <p:spPr>
          <a:xfrm>
            <a:off x="467544" y="1052736"/>
            <a:ext cx="7467600" cy="5184576"/>
          </a:xfrm>
        </p:spPr>
        <p:txBody>
          <a:bodyPr>
            <a:normAutofit fontScale="85000" lnSpcReduction="10000"/>
          </a:bodyPr>
          <a:lstStyle/>
          <a:p>
            <a:r>
              <a:rPr lang="ko-KR" altLang="en-US" sz="1200" b="1" dirty="0">
                <a:latin typeface="HY신명조" panose="02030600000101010101" pitchFamily="18" charset="-127"/>
                <a:ea typeface="HY신명조" panose="02030600000101010101" pitchFamily="18" charset="-127"/>
              </a:rPr>
              <a:t>자동차 노면 마찰력 떨어져 </a:t>
            </a:r>
            <a:r>
              <a:rPr lang="en-US" altLang="ko-KR" sz="1200" b="1" dirty="0">
                <a:latin typeface="HY신명조" panose="02030600000101010101" pitchFamily="18" charset="-127"/>
                <a:ea typeface="HY신명조" panose="02030600000101010101" pitchFamily="18" charset="-127"/>
              </a:rPr>
              <a:t>'</a:t>
            </a:r>
            <a:r>
              <a:rPr lang="ko-KR" altLang="en-US" sz="1200" b="1" dirty="0">
                <a:latin typeface="HY신명조" panose="02030600000101010101" pitchFamily="18" charset="-127"/>
                <a:ea typeface="HY신명조" panose="02030600000101010101" pitchFamily="18" charset="-127"/>
              </a:rPr>
              <a:t>제동거리</a:t>
            </a:r>
            <a:r>
              <a:rPr lang="en-US" altLang="ko-KR" sz="1200" b="1" dirty="0">
                <a:latin typeface="HY신명조" panose="02030600000101010101" pitchFamily="18" charset="-127"/>
                <a:ea typeface="HY신명조" panose="02030600000101010101" pitchFamily="18" charset="-127"/>
              </a:rPr>
              <a:t>' </a:t>
            </a:r>
            <a:r>
              <a:rPr lang="ko-KR" altLang="en-US" sz="1200" b="1" dirty="0">
                <a:latin typeface="HY신명조" panose="02030600000101010101" pitchFamily="18" charset="-127"/>
                <a:ea typeface="HY신명조" panose="02030600000101010101" pitchFamily="18" charset="-127"/>
              </a:rPr>
              <a:t>문제 발생</a:t>
            </a:r>
            <a:br>
              <a:rPr lang="ko-KR" altLang="en-US" sz="1200" b="1" dirty="0">
                <a:latin typeface="HY신명조" panose="02030600000101010101" pitchFamily="18" charset="-127"/>
                <a:ea typeface="HY신명조" panose="02030600000101010101" pitchFamily="18" charset="-127"/>
              </a:rPr>
            </a:br>
            <a:r>
              <a:rPr lang="ko-KR" altLang="en-US" sz="1200" b="1" dirty="0">
                <a:latin typeface="HY신명조" panose="02030600000101010101" pitchFamily="18" charset="-127"/>
                <a:ea typeface="HY신명조" panose="02030600000101010101" pitchFamily="18" charset="-127"/>
              </a:rPr>
              <a:t>미끄러짐 사고</a:t>
            </a:r>
            <a:r>
              <a:rPr lang="en-US" altLang="ko-KR" sz="1200" b="1" dirty="0">
                <a:latin typeface="HY신명조" panose="02030600000101010101" pitchFamily="18" charset="-127"/>
                <a:ea typeface="HY신명조" panose="02030600000101010101" pitchFamily="18" charset="-127"/>
              </a:rPr>
              <a:t>, </a:t>
            </a:r>
            <a:r>
              <a:rPr lang="ko-KR" altLang="en-US" sz="1200" b="1" dirty="0">
                <a:latin typeface="HY신명조" panose="02030600000101010101" pitchFamily="18" charset="-127"/>
                <a:ea typeface="HY신명조" panose="02030600000101010101" pitchFamily="18" charset="-127"/>
              </a:rPr>
              <a:t>엔진과열</a:t>
            </a:r>
            <a:r>
              <a:rPr lang="en-US" altLang="ko-KR" sz="1200" b="1" dirty="0">
                <a:latin typeface="HY신명조" panose="02030600000101010101" pitchFamily="18" charset="-127"/>
                <a:ea typeface="HY신명조" panose="02030600000101010101" pitchFamily="18" charset="-127"/>
              </a:rPr>
              <a:t>, </a:t>
            </a:r>
            <a:r>
              <a:rPr lang="ko-KR" altLang="en-US" sz="1200" b="1" dirty="0">
                <a:latin typeface="HY신명조" panose="02030600000101010101" pitchFamily="18" charset="-127"/>
                <a:ea typeface="HY신명조" panose="02030600000101010101" pitchFamily="18" charset="-127"/>
              </a:rPr>
              <a:t>도로침수 발생 등 유발</a:t>
            </a:r>
            <a:br>
              <a:rPr lang="ko-KR" altLang="en-US" sz="1200" b="1" dirty="0">
                <a:latin typeface="HY신명조" panose="02030600000101010101" pitchFamily="18" charset="-127"/>
                <a:ea typeface="HY신명조" panose="02030600000101010101" pitchFamily="18" charset="-127"/>
              </a:rPr>
            </a:br>
            <a:r>
              <a:rPr lang="ko-KR" altLang="en-US" sz="1200" b="1" dirty="0" err="1">
                <a:latin typeface="HY신명조" panose="02030600000101010101" pitchFamily="18" charset="-127"/>
                <a:ea typeface="HY신명조" panose="02030600000101010101" pitchFamily="18" charset="-127"/>
              </a:rPr>
              <a:t>수락산</a:t>
            </a:r>
            <a:r>
              <a:rPr lang="ko-KR" altLang="en-US" sz="1200" b="1" dirty="0">
                <a:latin typeface="HY신명조" panose="02030600000101010101" pitchFamily="18" charset="-127"/>
                <a:ea typeface="HY신명조" panose="02030600000101010101" pitchFamily="18" charset="-127"/>
              </a:rPr>
              <a:t> 등산객 추락사 원인도 결국 낙엽이 </a:t>
            </a:r>
            <a:r>
              <a:rPr lang="en-US" altLang="ko-KR" sz="1200" b="1" dirty="0">
                <a:latin typeface="HY신명조" panose="02030600000101010101" pitchFamily="18" charset="-127"/>
                <a:ea typeface="HY신명조" panose="02030600000101010101" pitchFamily="18" charset="-127"/>
              </a:rPr>
              <a:t>'</a:t>
            </a:r>
            <a:r>
              <a:rPr lang="ko-KR" altLang="en-US" sz="1200" b="1" dirty="0" smtClean="0">
                <a:latin typeface="HY신명조" panose="02030600000101010101" pitchFamily="18" charset="-127"/>
                <a:ea typeface="HY신명조" panose="02030600000101010101" pitchFamily="18" charset="-127"/>
              </a:rPr>
              <a:t>주범</a:t>
            </a:r>
            <a:r>
              <a:rPr lang="en-US" altLang="ko-KR" sz="1200" b="1" dirty="0" smtClean="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지난주 기온이 낮아진 가운데 비까지 와 거리마다 젖은 낙엽으로 </a:t>
            </a:r>
            <a:r>
              <a:rPr lang="ko-KR" altLang="en-US" sz="1200" dirty="0" err="1">
                <a:latin typeface="HY신명조" panose="02030600000101010101" pitchFamily="18" charset="-127"/>
                <a:ea typeface="HY신명조" panose="02030600000101010101" pitchFamily="18" charset="-127"/>
              </a:rPr>
              <a:t>가득찼다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이른 아침이나 </a:t>
            </a:r>
            <a:r>
              <a:rPr lang="ko-KR" altLang="en-US" sz="1200" dirty="0" err="1">
                <a:latin typeface="HY신명조" panose="02030600000101010101" pitchFamily="18" charset="-127"/>
                <a:ea typeface="HY신명조" panose="02030600000101010101" pitchFamily="18" charset="-127"/>
              </a:rPr>
              <a:t>비온</a:t>
            </a:r>
            <a:r>
              <a:rPr lang="ko-KR" altLang="en-US" sz="1200" dirty="0">
                <a:latin typeface="HY신명조" panose="02030600000101010101" pitchFamily="18" charset="-127"/>
                <a:ea typeface="HY신명조" panose="02030600000101010101" pitchFamily="18" charset="-127"/>
              </a:rPr>
              <a:t> 뒤 낙엽이 치워지지 않은 길을 운전할 때나 걸을 때는 조심해야 한다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빙판길이나 눈길보다 낙엽이 쌓인 길을 운전하는 것이 더 위험하다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비나 눈이 왔을 때는 더 위험하다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운전 시 갑자기 떨어지는 큰 낙엽이 시야를 가리거나 </a:t>
            </a:r>
            <a:r>
              <a:rPr lang="ko-KR" altLang="en-US" sz="1200" dirty="0" err="1">
                <a:latin typeface="HY신명조" panose="02030600000101010101" pitchFamily="18" charset="-127"/>
                <a:ea typeface="HY신명조" panose="02030600000101010101" pitchFamily="18" charset="-127"/>
              </a:rPr>
              <a:t>본네트에</a:t>
            </a:r>
            <a:r>
              <a:rPr lang="ko-KR" altLang="en-US" sz="1200" dirty="0">
                <a:latin typeface="HY신명조" panose="02030600000101010101" pitchFamily="18" charset="-127"/>
                <a:ea typeface="HY신명조" panose="02030600000101010101" pitchFamily="18" charset="-127"/>
              </a:rPr>
              <a:t> 쌓인 낙엽이 날리는 경우도 있다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운전 시에는 도로 차선에 쌓인 낙엽으로 중앙선을 구별하기 어려운 경우도 있다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사고를 피하는 방법은 평소 속도보다 </a:t>
            </a:r>
            <a:r>
              <a:rPr lang="en-US" altLang="ko-KR" sz="1200" dirty="0">
                <a:latin typeface="HY신명조" panose="02030600000101010101" pitchFamily="18" charset="-127"/>
                <a:ea typeface="HY신명조" panose="02030600000101010101" pitchFamily="18" charset="-127"/>
              </a:rPr>
              <a:t>20~50% </a:t>
            </a:r>
            <a:r>
              <a:rPr lang="ko-KR" altLang="en-US" sz="1200" dirty="0">
                <a:latin typeface="HY신명조" panose="02030600000101010101" pitchFamily="18" charset="-127"/>
                <a:ea typeface="HY신명조" panose="02030600000101010101" pitchFamily="18" charset="-127"/>
              </a:rPr>
              <a:t>감속 운전해야 한다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도로교통공단 관계자는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젖은 낙엽이 쌓인 도로를 운전할 때는 노면과 타이어 마찰력이 떨어져 제동거리가 길어져 사고가 발생할 수 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며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낙엽 위에서는 급제동과 </a:t>
            </a:r>
            <a:r>
              <a:rPr lang="ko-KR" altLang="en-US" sz="1200" dirty="0" err="1">
                <a:latin typeface="HY신명조" panose="02030600000101010101" pitchFamily="18" charset="-127"/>
                <a:ea typeface="HY신명조" panose="02030600000101010101" pitchFamily="18" charset="-127"/>
              </a:rPr>
              <a:t>급가속을</a:t>
            </a:r>
            <a:r>
              <a:rPr lang="ko-KR" altLang="en-US" sz="1200" dirty="0">
                <a:latin typeface="HY신명조" panose="02030600000101010101" pitchFamily="18" charset="-127"/>
                <a:ea typeface="HY신명조" panose="02030600000101010101" pitchFamily="18" charset="-127"/>
              </a:rPr>
              <a:t> 하지 말고 서행해야 하며 방향 전환도 주의해야 한다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고 말했다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운전자 김모씨</a:t>
            </a:r>
            <a:r>
              <a:rPr lang="en-US" altLang="ko-KR" sz="1200" dirty="0">
                <a:latin typeface="HY신명조" panose="02030600000101010101" pitchFamily="18" charset="-127"/>
                <a:ea typeface="HY신명조" panose="02030600000101010101" pitchFamily="18" charset="-127"/>
              </a:rPr>
              <a:t>(53·</a:t>
            </a:r>
            <a:r>
              <a:rPr lang="ko-KR" altLang="en-US" sz="1200" dirty="0">
                <a:latin typeface="HY신명조" panose="02030600000101010101" pitchFamily="18" charset="-127"/>
                <a:ea typeface="HY신명조" panose="02030600000101010101" pitchFamily="18" charset="-127"/>
              </a:rPr>
              <a:t>충북 청주시</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는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비 오는 날  좁은 도로에서 갑자기 튀어나온 강아지 때문에 브레이크 잡았다가 바닥에 있는 낙엽에 밀려 식은땀이 난 적이 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며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눈길에서 브레이크 잡아 밀린 느낌과 비슷했다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고 말했다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주부 박모씨</a:t>
            </a:r>
            <a:r>
              <a:rPr lang="en-US" altLang="ko-KR" sz="1200" dirty="0">
                <a:latin typeface="HY신명조" panose="02030600000101010101" pitchFamily="18" charset="-127"/>
                <a:ea typeface="HY신명조" panose="02030600000101010101" pitchFamily="18" charset="-127"/>
              </a:rPr>
              <a:t>(55)</a:t>
            </a:r>
            <a:r>
              <a:rPr lang="ko-KR" altLang="en-US" sz="1200" dirty="0">
                <a:latin typeface="HY신명조" panose="02030600000101010101" pitchFamily="18" charset="-127"/>
                <a:ea typeface="HY신명조" panose="02030600000101010101" pitchFamily="18" charset="-127"/>
              </a:rPr>
              <a:t>는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도로 옆 화단에 쌓인 낙엽이 지저분해 보기 싫고 보도에 쌓인 낙엽은 보기는 좋은데 </a:t>
            </a:r>
            <a:r>
              <a:rPr lang="ko-KR" altLang="en-US" sz="1200" dirty="0" err="1">
                <a:latin typeface="HY신명조" panose="02030600000101010101" pitchFamily="18" charset="-127"/>
                <a:ea typeface="HY신명조" panose="02030600000101010101" pitchFamily="18" charset="-127"/>
              </a:rPr>
              <a:t>밟다보면</a:t>
            </a:r>
            <a:r>
              <a:rPr lang="ko-KR" altLang="en-US" sz="1200" dirty="0">
                <a:latin typeface="HY신명조" panose="02030600000101010101" pitchFamily="18" charset="-127"/>
                <a:ea typeface="HY신명조" panose="02030600000101010101" pitchFamily="18" charset="-127"/>
              </a:rPr>
              <a:t> 미끄러질 것 같아 빨리 치웠으면 좋겠다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고 말했다</a:t>
            </a:r>
            <a:r>
              <a:rPr lang="en-US" altLang="ko-KR" sz="1200" dirty="0">
                <a:latin typeface="HY신명조" panose="02030600000101010101" pitchFamily="18" charset="-127"/>
                <a:ea typeface="HY신명조" panose="02030600000101010101" pitchFamily="18" charset="-127"/>
              </a:rPr>
              <a:t>.</a:t>
            </a:r>
          </a:p>
          <a:p>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낙엽은 운전자뿐 아니라 보행자에게도 위험한 것은 마찬가지다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비나 눈이 온 아침에 산책이나 출근 시 주의가 필요하다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대부분 </a:t>
            </a:r>
            <a:r>
              <a:rPr lang="ko-KR" altLang="en-US" sz="1200" dirty="0" err="1">
                <a:latin typeface="HY신명조" panose="02030600000101010101" pitchFamily="18" charset="-127"/>
                <a:ea typeface="HY신명조" panose="02030600000101010101" pitchFamily="18" charset="-127"/>
              </a:rPr>
              <a:t>지자체는</a:t>
            </a:r>
            <a:r>
              <a:rPr lang="ko-KR" altLang="en-US" sz="1200" dirty="0">
                <a:latin typeface="HY신명조" panose="02030600000101010101" pitchFamily="18" charset="-127"/>
                <a:ea typeface="HY신명조" panose="02030600000101010101" pitchFamily="18" charset="-127"/>
              </a:rPr>
              <a:t> 아침 일찍이나 오후에 낙엽을 치우고 있지만 낙엽을 치우기 전이 문제다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이면도로나 보행로가 구별 없는 도로도 위험한 지역이다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낙엽이 쌓인 길은 눈길처럼 걸을 때 주머니에 손을 넣지 말고 가능한 젖은 낙엽은 밟지 말아야 한다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몸이 불편한 고령자나 하이힐을 신은 여성도 낙엽이 쌓인 곳은 피해야 한다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어린이공원 놀이터도 위험하기는 마찬가지다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아이들은 일부러 </a:t>
            </a:r>
            <a:r>
              <a:rPr lang="ko-KR" altLang="en-US" sz="1200" dirty="0" err="1">
                <a:latin typeface="HY신명조" panose="02030600000101010101" pitchFamily="18" charset="-127"/>
                <a:ea typeface="HY신명조" panose="02030600000101010101" pitchFamily="18" charset="-127"/>
              </a:rPr>
              <a:t>비온</a:t>
            </a:r>
            <a:r>
              <a:rPr lang="ko-KR" altLang="en-US" sz="1200" dirty="0">
                <a:latin typeface="HY신명조" panose="02030600000101010101" pitchFamily="18" charset="-127"/>
                <a:ea typeface="HY신명조" panose="02030600000101010101" pitchFamily="18" charset="-127"/>
              </a:rPr>
              <a:t> 뒤 젖어 있는 낙엽을 밟으며 뛰어 다니는 경우도 있다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공원관리기관은 낙엽 치우는 것에 우선순위를 둘 필요가 있다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은행잎은 낙엽이 돼 떨어져도 작게 부서지지 않고</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비가 오면 바닥에 붙어 잘 떨어지지 않는다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단풍나무와 은행나무는 </a:t>
            </a:r>
            <a:r>
              <a:rPr lang="ko-KR" altLang="en-US" sz="1200" dirty="0" err="1">
                <a:latin typeface="HY신명조" panose="02030600000101010101" pitchFamily="18" charset="-127"/>
                <a:ea typeface="HY신명조" panose="02030600000101010101" pitchFamily="18" charset="-127"/>
              </a:rPr>
              <a:t>기름층이</a:t>
            </a:r>
            <a:r>
              <a:rPr lang="ko-KR" altLang="en-US" sz="1200" dirty="0">
                <a:latin typeface="HY신명조" panose="02030600000101010101" pitchFamily="18" charset="-127"/>
                <a:ea typeface="HY신명조" panose="02030600000101010101" pitchFamily="18" charset="-127"/>
              </a:rPr>
              <a:t> 많다</a:t>
            </a:r>
            <a:r>
              <a:rPr lang="en-US" altLang="ko-KR" sz="1200" dirty="0">
                <a:latin typeface="HY신명조" panose="02030600000101010101" pitchFamily="18" charset="-127"/>
                <a:ea typeface="HY신명조" panose="02030600000101010101" pitchFamily="18" charset="-127"/>
              </a:rPr>
              <a:t>. </a:t>
            </a:r>
            <a:r>
              <a:rPr lang="ko-KR" altLang="en-US" sz="1200" dirty="0">
                <a:latin typeface="HY신명조" panose="02030600000101010101" pitchFamily="18" charset="-127"/>
                <a:ea typeface="HY신명조" panose="02030600000101010101" pitchFamily="18" charset="-127"/>
              </a:rPr>
              <a:t>은행잎은 건조한 상태서도 미끄러울 정도로 기름기가 많이 분비된다</a:t>
            </a:r>
            <a:r>
              <a:rPr lang="en-US" altLang="ko-KR" sz="1200" dirty="0">
                <a:latin typeface="HY신명조" panose="02030600000101010101" pitchFamily="18" charset="-127"/>
                <a:ea typeface="HY신명조" panose="02030600000101010101" pitchFamily="18" charset="-127"/>
              </a:rPr>
              <a:t>.</a:t>
            </a:r>
          </a:p>
          <a:p>
            <a:r>
              <a:rPr lang="ko-KR" altLang="en-US" sz="1200" dirty="0">
                <a:latin typeface="HY신명조" panose="02030600000101010101" pitchFamily="18" charset="-127"/>
                <a:ea typeface="HY신명조" panose="02030600000101010101" pitchFamily="18" charset="-127"/>
              </a:rPr>
              <a:t>가로수로 많이 심어져 있는 잎이 큰 </a:t>
            </a:r>
            <a:r>
              <a:rPr lang="ko-KR" altLang="en-US" sz="1200" dirty="0" err="1">
                <a:latin typeface="HY신명조" panose="02030600000101010101" pitchFamily="18" charset="-127"/>
                <a:ea typeface="HY신명조" panose="02030600000101010101" pitchFamily="18" charset="-127"/>
              </a:rPr>
              <a:t>버즘나무보다</a:t>
            </a:r>
            <a:r>
              <a:rPr lang="ko-KR" altLang="en-US" sz="1200" dirty="0">
                <a:latin typeface="HY신명조" panose="02030600000101010101" pitchFamily="18" charset="-127"/>
                <a:ea typeface="HY신명조" panose="02030600000101010101" pitchFamily="18" charset="-127"/>
              </a:rPr>
              <a:t> 은행나무 잎이 보행자가 </a:t>
            </a:r>
            <a:r>
              <a:rPr lang="ko-KR" altLang="en-US" sz="1200" dirty="0" err="1">
                <a:latin typeface="HY신명조" panose="02030600000101010101" pitchFamily="18" charset="-127"/>
                <a:ea typeface="HY신명조" panose="02030600000101010101" pitchFamily="18" charset="-127"/>
              </a:rPr>
              <a:t>미끄러기</a:t>
            </a:r>
            <a:r>
              <a:rPr lang="ko-KR" altLang="en-US" sz="1200" dirty="0">
                <a:latin typeface="HY신명조" panose="02030600000101010101" pitchFamily="18" charset="-127"/>
                <a:ea typeface="HY신명조" panose="02030600000101010101" pitchFamily="18" charset="-127"/>
              </a:rPr>
              <a:t> 쉽다</a:t>
            </a:r>
            <a:r>
              <a:rPr lang="en-US" altLang="ko-KR" sz="1200" dirty="0">
                <a:latin typeface="HY신명조" panose="02030600000101010101" pitchFamily="18" charset="-127"/>
                <a:ea typeface="HY신명조" panose="02030600000101010101" pitchFamily="18" charset="-127"/>
              </a:rPr>
              <a:t>. 11</a:t>
            </a:r>
            <a:r>
              <a:rPr lang="ko-KR" altLang="en-US" sz="1200" dirty="0">
                <a:latin typeface="HY신명조" panose="02030600000101010101" pitchFamily="18" charset="-127"/>
                <a:ea typeface="HY신명조" panose="02030600000101010101" pitchFamily="18" charset="-127"/>
              </a:rPr>
              <a:t>월 단풍나무나 은행나무가 있는 길을 산책할 때 주의가 더 필요하다</a:t>
            </a:r>
            <a:r>
              <a:rPr lang="en-US" altLang="ko-KR" sz="1200" dirty="0">
                <a:latin typeface="HY신명조" panose="02030600000101010101" pitchFamily="18" charset="-127"/>
                <a:ea typeface="HY신명조" panose="02030600000101010101" pitchFamily="18" charset="-127"/>
              </a:rPr>
              <a:t>.  </a:t>
            </a:r>
            <a:endParaRPr lang="en-US" altLang="ko-KR" sz="1200" dirty="0" smtClean="0">
              <a:latin typeface="HY신명조" panose="02030600000101010101" pitchFamily="18" charset="-127"/>
              <a:ea typeface="HY신명조" panose="02030600000101010101" pitchFamily="18" charset="-127"/>
            </a:endParaRPr>
          </a:p>
          <a:p>
            <a:r>
              <a:rPr lang="ko-KR" altLang="en-US" sz="1200" dirty="0">
                <a:latin typeface="HY신명조" panose="02030600000101010101" pitchFamily="18" charset="-127"/>
                <a:ea typeface="HY신명조" panose="02030600000101010101" pitchFamily="18" charset="-127"/>
              </a:rPr>
              <a:t>대전 중구 강모씨</a:t>
            </a:r>
            <a:r>
              <a:rPr lang="en-US" altLang="ko-KR" sz="1200" dirty="0">
                <a:latin typeface="HY신명조" panose="02030600000101010101" pitchFamily="18" charset="-127"/>
                <a:ea typeface="HY신명조" panose="02030600000101010101" pitchFamily="18" charset="-127"/>
              </a:rPr>
              <a:t>(53)</a:t>
            </a:r>
            <a:r>
              <a:rPr lang="ko-KR" altLang="en-US" sz="1200" dirty="0">
                <a:latin typeface="HY신명조" panose="02030600000101010101" pitchFamily="18" charset="-127"/>
                <a:ea typeface="HY신명조" panose="02030600000101010101" pitchFamily="18" charset="-127"/>
              </a:rPr>
              <a:t>는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큰 도로는 대체로 낙엽청소가 잘돼 있지만 골목길이 좁은 도로에는 </a:t>
            </a:r>
            <a:r>
              <a:rPr lang="ko-KR" altLang="en-US" sz="1200" dirty="0" err="1">
                <a:latin typeface="HY신명조" panose="02030600000101010101" pitchFamily="18" charset="-127"/>
                <a:ea typeface="HY신명조" panose="02030600000101010101" pitchFamily="18" charset="-127"/>
              </a:rPr>
              <a:t>며칠동안</a:t>
            </a:r>
            <a:r>
              <a:rPr lang="ko-KR" altLang="en-US" sz="1200" dirty="0">
                <a:latin typeface="HY신명조" panose="02030600000101010101" pitchFamily="18" charset="-127"/>
                <a:ea typeface="HY신명조" panose="02030600000101010101" pitchFamily="18" charset="-127"/>
              </a:rPr>
              <a:t> 낙엽이 쌓여있다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며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비가 오면 미끄러워 넘어져 다칠 것 같다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고 말했다</a:t>
            </a:r>
            <a:r>
              <a:rPr lang="en-US" altLang="ko-KR" sz="1200" dirty="0">
                <a:latin typeface="HY신명조" panose="02030600000101010101" pitchFamily="18" charset="-127"/>
                <a:ea typeface="HY신명조" panose="02030600000101010101" pitchFamily="18" charset="-127"/>
              </a:rPr>
              <a:t>.</a:t>
            </a:r>
          </a:p>
          <a:p>
            <a:r>
              <a:rPr lang="en-US" altLang="ko-KR" sz="1200" dirty="0">
                <a:latin typeface="HY신명조" panose="02030600000101010101" pitchFamily="18" charset="-127"/>
                <a:ea typeface="HY신명조" panose="02030600000101010101" pitchFamily="18" charset="-127"/>
              </a:rPr>
              <a:t>30</a:t>
            </a:r>
            <a:r>
              <a:rPr lang="ko-KR" altLang="en-US" sz="1200" dirty="0">
                <a:latin typeface="HY신명조" panose="02030600000101010101" pitchFamily="18" charset="-127"/>
                <a:ea typeface="HY신명조" panose="02030600000101010101" pitchFamily="18" charset="-127"/>
              </a:rPr>
              <a:t>대 주부 </a:t>
            </a:r>
            <a:r>
              <a:rPr lang="ko-KR" altLang="en-US" sz="1200" dirty="0" err="1">
                <a:latin typeface="HY신명조" panose="02030600000101010101" pitchFamily="18" charset="-127"/>
                <a:ea typeface="HY신명조" panose="02030600000101010101" pitchFamily="18" charset="-127"/>
              </a:rPr>
              <a:t>신모씨는</a:t>
            </a:r>
            <a:r>
              <a:rPr lang="ko-KR" altLang="en-US" sz="1200" dirty="0">
                <a:latin typeface="HY신명조" panose="02030600000101010101" pitchFamily="18" charset="-127"/>
                <a:ea typeface="HY신명조" panose="02030600000101010101" pitchFamily="18" charset="-127"/>
              </a:rPr>
              <a:t>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아이가 등굣길에 쌓인 낙엽을 피하다가 넘어진 적 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며 </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등하굣길에 쌓인 낙엽은 빨리 치웠으면 좋겠다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고 말했다</a:t>
            </a:r>
            <a:r>
              <a:rPr lang="en-US" altLang="ko-KR" sz="1200" dirty="0">
                <a:latin typeface="+mn-ea"/>
              </a:rPr>
              <a:t>.</a:t>
            </a:r>
          </a:p>
          <a:p>
            <a:endParaRPr lang="en-US" altLang="ko-KR" sz="1200" dirty="0"/>
          </a:p>
          <a:p>
            <a:endParaRPr lang="en-US" altLang="ko-KR" sz="1200" b="1" dirty="0"/>
          </a:p>
          <a:p>
            <a:endParaRPr lang="ko-KR" altLang="en-US" dirty="0"/>
          </a:p>
        </p:txBody>
      </p:sp>
      <p:sp>
        <p:nvSpPr>
          <p:cNvPr id="5" name="제목 4"/>
          <p:cNvSpPr>
            <a:spLocks noGrp="1"/>
          </p:cNvSpPr>
          <p:nvPr>
            <p:ph type="title"/>
          </p:nvPr>
        </p:nvSpPr>
        <p:spPr>
          <a:xfrm>
            <a:off x="395536" y="260648"/>
            <a:ext cx="7467600" cy="1143000"/>
          </a:xfrm>
        </p:spPr>
        <p:txBody>
          <a:bodyPr>
            <a:normAutofit fontScale="90000"/>
          </a:bodyPr>
          <a:lstStyle/>
          <a:p>
            <a:r>
              <a:rPr lang="en-US" altLang="ko-KR" b="1" dirty="0"/>
              <a:t>[</a:t>
            </a:r>
            <a:r>
              <a:rPr lang="ko-KR" altLang="en-US" b="1" dirty="0"/>
              <a:t>세이프 포커스</a:t>
            </a:r>
            <a:r>
              <a:rPr lang="en-US" altLang="ko-KR" b="1" dirty="0"/>
              <a:t>] '</a:t>
            </a:r>
            <a:r>
              <a:rPr lang="ko-KR" altLang="en-US" b="1" dirty="0"/>
              <a:t>낙엽의 부활</a:t>
            </a:r>
            <a:r>
              <a:rPr lang="en-US" altLang="ko-KR" b="1" dirty="0"/>
              <a:t>' </a:t>
            </a:r>
            <a:r>
              <a:rPr lang="ko-KR" altLang="en-US" b="1" dirty="0"/>
              <a:t>안전을 위협하다</a:t>
            </a:r>
            <a:br>
              <a:rPr lang="ko-KR" altLang="en-US" b="1" dirty="0"/>
            </a:br>
            <a:r>
              <a:rPr lang="ko-KR" altLang="en-US" sz="1300" i="1" dirty="0" err="1">
                <a:hlinkClick r:id="rId2"/>
              </a:rPr>
              <a:t>기자명</a:t>
            </a:r>
            <a:r>
              <a:rPr lang="ko-KR" altLang="en-US" sz="1300" dirty="0">
                <a:hlinkClick r:id="rId2"/>
              </a:rPr>
              <a:t> 서동명</a:t>
            </a:r>
            <a:r>
              <a:rPr lang="en-US" altLang="ko-KR" sz="1300" dirty="0">
                <a:hlinkClick r:id="rId2"/>
              </a:rPr>
              <a:t>·</a:t>
            </a:r>
            <a:r>
              <a:rPr lang="ko-KR" altLang="en-US" sz="1300" dirty="0">
                <a:hlinkClick r:id="rId2"/>
              </a:rPr>
              <a:t>박채원</a:t>
            </a:r>
            <a:r>
              <a:rPr lang="en-US" altLang="ko-KR" sz="1300" dirty="0">
                <a:hlinkClick r:id="rId2"/>
              </a:rPr>
              <a:t>·</a:t>
            </a:r>
            <a:r>
              <a:rPr lang="ko-KR" altLang="en-US" sz="1300" dirty="0">
                <a:hlinkClick r:id="rId2"/>
              </a:rPr>
              <a:t>오선이</a:t>
            </a:r>
            <a:r>
              <a:rPr lang="en-US" altLang="ko-KR" sz="1300" dirty="0">
                <a:hlinkClick r:id="rId2"/>
              </a:rPr>
              <a:t>·</a:t>
            </a:r>
            <a:r>
              <a:rPr lang="ko-KR" altLang="en-US" sz="1300" dirty="0">
                <a:hlinkClick r:id="rId2"/>
              </a:rPr>
              <a:t>원덕영 기자</a:t>
            </a:r>
            <a:r>
              <a:rPr lang="ko-KR" altLang="en-US" sz="1300" dirty="0"/>
              <a:t> </a:t>
            </a:r>
            <a:br>
              <a:rPr lang="ko-KR" altLang="en-US" sz="1300" dirty="0"/>
            </a:br>
            <a:r>
              <a:rPr lang="ko-KR" altLang="en-US" sz="1300" dirty="0"/>
              <a:t>  기사승인 </a:t>
            </a:r>
            <a:r>
              <a:rPr lang="en-US" altLang="ko-KR" sz="1300" dirty="0"/>
              <a:t>2021.11.30 11:51</a:t>
            </a:r>
            <a:r>
              <a:rPr lang="en-US" altLang="ko-KR" dirty="0"/>
              <a:t/>
            </a:r>
            <a:br>
              <a:rPr lang="en-US" altLang="ko-KR" dirty="0"/>
            </a:br>
            <a:endParaRPr lang="ko-KR" altLang="en-US" dirty="0"/>
          </a:p>
        </p:txBody>
      </p:sp>
    </p:spTree>
    <p:extLst>
      <p:ext uri="{BB962C8B-B14F-4D97-AF65-F5344CB8AC3E}">
        <p14:creationId xmlns:p14="http://schemas.microsoft.com/office/powerpoint/2010/main" val="203239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title"/>
          </p:nvPr>
        </p:nvSpPr>
        <p:spPr>
          <a:xfrm>
            <a:off x="467544" y="260648"/>
            <a:ext cx="7467600" cy="508918"/>
          </a:xfrm>
        </p:spPr>
        <p:txBody>
          <a:bodyPr>
            <a:normAutofit fontScale="90000"/>
          </a:bodyPr>
          <a:lstStyle/>
          <a:p>
            <a:r>
              <a:rPr lang="ko-KR" altLang="en-US" dirty="0" smtClean="0"/>
              <a:t>가을 가로수 가지치기는 은평구에 득이 된다</a:t>
            </a:r>
            <a:r>
              <a:rPr lang="en-US" altLang="ko-KR" dirty="0" smtClean="0"/>
              <a:t>.</a:t>
            </a:r>
            <a:endParaRPr lang="ko-KR" altLang="en-US" dirty="0"/>
          </a:p>
        </p:txBody>
      </p:sp>
      <p:pic>
        <p:nvPicPr>
          <p:cNvPr id="9" name="그림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924944"/>
            <a:ext cx="1656184" cy="1656184"/>
          </a:xfrm>
          <a:prstGeom prst="rect">
            <a:avLst/>
          </a:prstGeom>
        </p:spPr>
      </p:pic>
      <p:sp>
        <p:nvSpPr>
          <p:cNvPr id="11" name="TextBox 10"/>
          <p:cNvSpPr txBox="1"/>
          <p:nvPr/>
        </p:nvSpPr>
        <p:spPr>
          <a:xfrm>
            <a:off x="971600" y="4581128"/>
            <a:ext cx="1152128" cy="369332"/>
          </a:xfrm>
          <a:prstGeom prst="rect">
            <a:avLst/>
          </a:prstGeom>
          <a:noFill/>
        </p:spPr>
        <p:txBody>
          <a:bodyPr wrap="square" rtlCol="0">
            <a:spAutoFit/>
          </a:bodyPr>
          <a:lstStyle/>
          <a:p>
            <a:r>
              <a:rPr lang="ko-KR" altLang="en-US" smtClean="0"/>
              <a:t>가지치기</a:t>
            </a:r>
            <a:endParaRPr lang="ko-KR" altLang="en-US"/>
          </a:p>
        </p:txBody>
      </p:sp>
      <p:sp>
        <p:nvSpPr>
          <p:cNvPr id="12" name="설명선 2 11"/>
          <p:cNvSpPr/>
          <p:nvPr/>
        </p:nvSpPr>
        <p:spPr>
          <a:xfrm>
            <a:off x="3707904" y="1412776"/>
            <a:ext cx="3816424" cy="720080"/>
          </a:xfrm>
          <a:prstGeom prst="borderCallout2">
            <a:avLst>
              <a:gd name="adj1" fmla="val 18750"/>
              <a:gd name="adj2" fmla="val -8333"/>
              <a:gd name="adj3" fmla="val 18750"/>
              <a:gd name="adj4" fmla="val -16667"/>
              <a:gd name="adj5" fmla="val 154829"/>
              <a:gd name="adj6" fmla="val -4233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smtClean="0">
                <a:solidFill>
                  <a:schemeClr val="tx1"/>
                </a:solidFill>
                <a:latin typeface="+mn-ea"/>
              </a:rPr>
              <a:t>3</a:t>
            </a:r>
            <a:r>
              <a:rPr lang="ko-KR" altLang="en-US" dirty="0" smtClean="0">
                <a:solidFill>
                  <a:schemeClr val="tx1"/>
                </a:solidFill>
                <a:latin typeface="+mn-ea"/>
              </a:rPr>
              <a:t>월경 가로수의 가지치기는 성장에 </a:t>
            </a:r>
            <a:endParaRPr lang="en-US" altLang="ko-KR" dirty="0" smtClean="0">
              <a:solidFill>
                <a:schemeClr val="tx1"/>
              </a:solidFill>
              <a:latin typeface="+mn-ea"/>
            </a:endParaRPr>
          </a:p>
          <a:p>
            <a:pPr algn="ctr"/>
            <a:r>
              <a:rPr lang="ko-KR" altLang="en-US" dirty="0" smtClean="0">
                <a:solidFill>
                  <a:schemeClr val="tx1"/>
                </a:solidFill>
                <a:latin typeface="+mn-ea"/>
              </a:rPr>
              <a:t>지장을 </a:t>
            </a:r>
            <a:r>
              <a:rPr lang="ko-KR" altLang="en-US" dirty="0">
                <a:solidFill>
                  <a:schemeClr val="tx1"/>
                </a:solidFill>
                <a:latin typeface="+mn-ea"/>
              </a:rPr>
              <a:t>초래해 자칫 고사될 </a:t>
            </a:r>
            <a:r>
              <a:rPr lang="ko-KR" altLang="en-US" dirty="0" smtClean="0">
                <a:solidFill>
                  <a:schemeClr val="tx1"/>
                </a:solidFill>
                <a:latin typeface="+mn-ea"/>
              </a:rPr>
              <a:t>우려 방지</a:t>
            </a:r>
            <a:endParaRPr lang="ko-KR" altLang="en-US" dirty="0">
              <a:solidFill>
                <a:schemeClr val="tx1"/>
              </a:solidFill>
              <a:latin typeface="+mn-ea"/>
            </a:endParaRPr>
          </a:p>
        </p:txBody>
      </p:sp>
      <p:sp>
        <p:nvSpPr>
          <p:cNvPr id="13" name="설명선 2 12"/>
          <p:cNvSpPr/>
          <p:nvPr/>
        </p:nvSpPr>
        <p:spPr>
          <a:xfrm>
            <a:off x="3707904" y="2492896"/>
            <a:ext cx="3816424" cy="936104"/>
          </a:xfrm>
          <a:prstGeom prst="borderCallout2">
            <a:avLst>
              <a:gd name="adj1" fmla="val 18750"/>
              <a:gd name="adj2" fmla="val -8333"/>
              <a:gd name="adj3" fmla="val 18750"/>
              <a:gd name="adj4" fmla="val -16667"/>
              <a:gd name="adj5" fmla="val 87382"/>
              <a:gd name="adj6" fmla="val -3753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mn-ea"/>
              </a:rPr>
              <a:t>가을철 발생하는 가을 폭우에 차로 </a:t>
            </a:r>
            <a:endParaRPr lang="en-US" altLang="ko-KR" dirty="0" smtClean="0">
              <a:solidFill>
                <a:schemeClr val="tx1"/>
              </a:solidFill>
              <a:latin typeface="+mn-ea"/>
            </a:endParaRPr>
          </a:p>
          <a:p>
            <a:pPr algn="ctr"/>
            <a:r>
              <a:rPr lang="ko-KR" altLang="en-US" dirty="0" err="1" smtClean="0">
                <a:solidFill>
                  <a:schemeClr val="tx1"/>
                </a:solidFill>
                <a:latin typeface="+mn-ea"/>
              </a:rPr>
              <a:t>빗물받이를</a:t>
            </a:r>
            <a:r>
              <a:rPr lang="ko-KR" altLang="en-US" dirty="0" smtClean="0">
                <a:solidFill>
                  <a:schemeClr val="tx1"/>
                </a:solidFill>
                <a:latin typeface="+mn-ea"/>
              </a:rPr>
              <a:t> 막아 도로 및 가옥침수  방지</a:t>
            </a:r>
            <a:endParaRPr lang="ko-KR" altLang="en-US" dirty="0">
              <a:solidFill>
                <a:schemeClr val="tx1"/>
              </a:solidFill>
              <a:latin typeface="+mn-ea"/>
            </a:endParaRPr>
          </a:p>
        </p:txBody>
      </p:sp>
      <p:sp>
        <p:nvSpPr>
          <p:cNvPr id="14" name="설명선 2 13"/>
          <p:cNvSpPr/>
          <p:nvPr/>
        </p:nvSpPr>
        <p:spPr>
          <a:xfrm>
            <a:off x="3707904" y="4005064"/>
            <a:ext cx="3816424" cy="936104"/>
          </a:xfrm>
          <a:prstGeom prst="borderCallout2">
            <a:avLst>
              <a:gd name="adj1" fmla="val 18750"/>
              <a:gd name="adj2" fmla="val -8333"/>
              <a:gd name="adj3" fmla="val 18750"/>
              <a:gd name="adj4" fmla="val -16667"/>
              <a:gd name="adj5" fmla="val 3656"/>
              <a:gd name="adj6" fmla="val -36170"/>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mn-ea"/>
              </a:rPr>
              <a:t>가을철 가지치기를 함으로써 교통사고 </a:t>
            </a:r>
            <a:endParaRPr lang="en-US" altLang="ko-KR" dirty="0" smtClean="0">
              <a:solidFill>
                <a:schemeClr val="tx1"/>
              </a:solidFill>
              <a:latin typeface="+mn-ea"/>
            </a:endParaRPr>
          </a:p>
          <a:p>
            <a:pPr algn="ctr"/>
            <a:r>
              <a:rPr lang="ko-KR" altLang="en-US" dirty="0" err="1" smtClean="0">
                <a:solidFill>
                  <a:schemeClr val="tx1"/>
                </a:solidFill>
                <a:latin typeface="+mn-ea"/>
              </a:rPr>
              <a:t>발생율을</a:t>
            </a:r>
            <a:r>
              <a:rPr lang="ko-KR" altLang="en-US" dirty="0" smtClean="0">
                <a:solidFill>
                  <a:schemeClr val="tx1"/>
                </a:solidFill>
                <a:latin typeface="+mn-ea"/>
              </a:rPr>
              <a:t> 낮추고 주민의 낙상사고 방지</a:t>
            </a:r>
            <a:endParaRPr lang="ko-KR" altLang="en-US" dirty="0">
              <a:solidFill>
                <a:schemeClr val="tx1"/>
              </a:solidFill>
              <a:latin typeface="+mn-ea"/>
            </a:endParaRPr>
          </a:p>
        </p:txBody>
      </p:sp>
      <p:sp>
        <p:nvSpPr>
          <p:cNvPr id="15" name="설명선 2 14"/>
          <p:cNvSpPr/>
          <p:nvPr/>
        </p:nvSpPr>
        <p:spPr>
          <a:xfrm>
            <a:off x="3707904" y="5301208"/>
            <a:ext cx="3816424" cy="936104"/>
          </a:xfrm>
          <a:prstGeom prst="borderCallout2">
            <a:avLst>
              <a:gd name="adj1" fmla="val 18750"/>
              <a:gd name="adj2" fmla="val -8333"/>
              <a:gd name="adj3" fmla="val 18750"/>
              <a:gd name="adj4" fmla="val -16667"/>
              <a:gd name="adj5" fmla="val -46580"/>
              <a:gd name="adj6" fmla="val -40506"/>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dirty="0" smtClean="0">
                <a:solidFill>
                  <a:schemeClr val="tx1"/>
                </a:solidFill>
                <a:latin typeface="+mn-ea"/>
              </a:rPr>
              <a:t>낙엽처리비용 절감 과 탄소배출 </a:t>
            </a:r>
            <a:endParaRPr lang="en-US" altLang="ko-KR" dirty="0" smtClean="0">
              <a:solidFill>
                <a:schemeClr val="tx1"/>
              </a:solidFill>
              <a:latin typeface="+mn-ea"/>
            </a:endParaRPr>
          </a:p>
          <a:p>
            <a:pPr algn="ctr"/>
            <a:r>
              <a:rPr lang="ko-KR" altLang="en-US" dirty="0" smtClean="0">
                <a:solidFill>
                  <a:schemeClr val="tx1"/>
                </a:solidFill>
                <a:latin typeface="+mn-ea"/>
              </a:rPr>
              <a:t>감소에 효과</a:t>
            </a:r>
            <a:r>
              <a:rPr lang="ko-KR" altLang="en-US" dirty="0" smtClean="0">
                <a:solidFill>
                  <a:schemeClr val="tx1"/>
                </a:solidFill>
              </a:rPr>
              <a:t>적</a:t>
            </a:r>
            <a:endParaRPr lang="ko-KR" altLang="en-US" dirty="0">
              <a:solidFill>
                <a:schemeClr val="tx1"/>
              </a:solidFill>
            </a:endParaRPr>
          </a:p>
        </p:txBody>
      </p:sp>
      <p:sp>
        <p:nvSpPr>
          <p:cNvPr id="16" name="TextBox 15"/>
          <p:cNvSpPr txBox="1"/>
          <p:nvPr/>
        </p:nvSpPr>
        <p:spPr>
          <a:xfrm>
            <a:off x="4788024" y="797079"/>
            <a:ext cx="1536989" cy="369332"/>
          </a:xfrm>
          <a:prstGeom prst="rect">
            <a:avLst/>
          </a:prstGeom>
          <a:noFill/>
          <a:ln>
            <a:solidFill>
              <a:srgbClr val="FF0000"/>
            </a:solidFill>
          </a:ln>
        </p:spPr>
        <p:txBody>
          <a:bodyPr wrap="square" rtlCol="0">
            <a:spAutoFit/>
          </a:bodyPr>
          <a:lstStyle/>
          <a:p>
            <a:r>
              <a:rPr lang="en-US" altLang="ko-KR" dirty="0" smtClean="0"/>
              <a:t>1</a:t>
            </a:r>
            <a:r>
              <a:rPr lang="ko-KR" altLang="en-US" dirty="0" smtClean="0"/>
              <a:t>석 </a:t>
            </a:r>
            <a:r>
              <a:rPr lang="en-US" altLang="ko-KR" dirty="0" smtClean="0"/>
              <a:t>4</a:t>
            </a:r>
            <a:r>
              <a:rPr lang="ko-KR" altLang="en-US" dirty="0" smtClean="0"/>
              <a:t>조의 효과</a:t>
            </a:r>
            <a:endParaRPr lang="ko-KR" altLang="en-US" dirty="0"/>
          </a:p>
        </p:txBody>
      </p:sp>
    </p:spTree>
    <p:extLst>
      <p:ext uri="{BB962C8B-B14F-4D97-AF65-F5344CB8AC3E}">
        <p14:creationId xmlns:p14="http://schemas.microsoft.com/office/powerpoint/2010/main" val="1800526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404664"/>
            <a:ext cx="7467600" cy="580926"/>
          </a:xfrm>
        </p:spPr>
        <p:txBody>
          <a:bodyPr/>
          <a:lstStyle/>
          <a:p>
            <a:r>
              <a:rPr lang="ko-KR" altLang="en-US" dirty="0" smtClean="0"/>
              <a:t>임목폐기물 자원화 무상수거 및 무상처리 업체</a:t>
            </a:r>
            <a:endParaRPr lang="ko-KR" altLang="en-US" dirty="0"/>
          </a:p>
        </p:txBody>
      </p:sp>
      <p:sp>
        <p:nvSpPr>
          <p:cNvPr id="3" name="내용 개체 틀 2"/>
          <p:cNvSpPr>
            <a:spLocks noGrp="1"/>
          </p:cNvSpPr>
          <p:nvPr>
            <p:ph sz="quarter" idx="1"/>
          </p:nvPr>
        </p:nvSpPr>
        <p:spPr>
          <a:xfrm>
            <a:off x="704800" y="1363560"/>
            <a:ext cx="7467600" cy="4873752"/>
          </a:xfrm>
        </p:spPr>
        <p:txBody>
          <a:bodyPr>
            <a:normAutofit fontScale="55000" lnSpcReduction="20000"/>
          </a:bodyPr>
          <a:lstStyle/>
          <a:p>
            <a:r>
              <a:rPr lang="ko-KR" altLang="en-US" sz="3400" dirty="0" smtClean="0">
                <a:latin typeface="HY신명조" panose="02030600000101010101" pitchFamily="18" charset="-127"/>
                <a:ea typeface="HY신명조" panose="02030600000101010101" pitchFamily="18" charset="-127"/>
              </a:rPr>
              <a:t>천일에너지</a:t>
            </a:r>
            <a:r>
              <a:rPr lang="en-US" altLang="ko-KR" sz="3400" dirty="0">
                <a:latin typeface="HY신명조" panose="02030600000101010101" pitchFamily="18" charset="-127"/>
                <a:ea typeface="HY신명조" panose="02030600000101010101" pitchFamily="18" charset="-127"/>
              </a:rPr>
              <a:t> </a:t>
            </a:r>
            <a:r>
              <a:rPr lang="en-US" altLang="ko-KR" sz="3400" dirty="0" smtClean="0">
                <a:latin typeface="HY신명조" panose="02030600000101010101" pitchFamily="18" charset="-127"/>
                <a:ea typeface="HY신명조" panose="02030600000101010101" pitchFamily="18" charset="-127"/>
              </a:rPr>
              <a:t>2025</a:t>
            </a:r>
            <a:r>
              <a:rPr lang="ko-KR" altLang="en-US" sz="3400" dirty="0">
                <a:latin typeface="HY신명조" panose="02030600000101010101" pitchFamily="18" charset="-127"/>
                <a:ea typeface="HY신명조" panose="02030600000101010101" pitchFamily="18" charset="-127"/>
              </a:rPr>
              <a:t>년 </a:t>
            </a:r>
            <a:r>
              <a:rPr lang="en-US" altLang="ko-KR" sz="3400" dirty="0">
                <a:latin typeface="HY신명조" panose="02030600000101010101" pitchFamily="18" charset="-127"/>
                <a:ea typeface="HY신명조" panose="02030600000101010101" pitchFamily="18" charset="-127"/>
              </a:rPr>
              <a:t>1</a:t>
            </a:r>
            <a:r>
              <a:rPr lang="ko-KR" altLang="en-US" sz="3400" dirty="0">
                <a:latin typeface="HY신명조" panose="02030600000101010101" pitchFamily="18" charset="-127"/>
                <a:ea typeface="HY신명조" panose="02030600000101010101" pitchFamily="18" charset="-127"/>
              </a:rPr>
              <a:t>월 김미경 구청장님께서 업무협약 체결</a:t>
            </a:r>
          </a:p>
          <a:p>
            <a:endParaRPr lang="en-US" altLang="ko-KR" dirty="0" smtClean="0">
              <a:latin typeface="HY신명조" panose="02030600000101010101" pitchFamily="18" charset="-127"/>
              <a:ea typeface="HY신명조" panose="02030600000101010101" pitchFamily="18" charset="-127"/>
            </a:endParaRPr>
          </a:p>
          <a:p>
            <a:r>
              <a:rPr lang="en-US" altLang="ko-KR" dirty="0">
                <a:latin typeface="HY신명조" panose="02030600000101010101" pitchFamily="18" charset="-127"/>
                <a:ea typeface="HY신명조" panose="02030600000101010101" pitchFamily="18" charset="-127"/>
              </a:rPr>
              <a:t>01. </a:t>
            </a:r>
            <a:r>
              <a:rPr lang="ko-KR" altLang="en-US" dirty="0">
                <a:latin typeface="HY신명조" panose="02030600000101010101" pitchFamily="18" charset="-127"/>
                <a:ea typeface="HY신명조" panose="02030600000101010101" pitchFamily="18" charset="-127"/>
              </a:rPr>
              <a:t>대형생활폐기물</a:t>
            </a:r>
            <a:r>
              <a:rPr lang="en-US" altLang="ko-KR" dirty="0">
                <a:latin typeface="HY신명조" panose="02030600000101010101" pitchFamily="18" charset="-127"/>
                <a:ea typeface="HY신명조" panose="02030600000101010101" pitchFamily="18" charset="-127"/>
              </a:rPr>
              <a:t>(</a:t>
            </a:r>
            <a:r>
              <a:rPr lang="ko-KR" altLang="en-US" dirty="0" err="1">
                <a:latin typeface="HY신명조" panose="02030600000101010101" pitchFamily="18" charset="-127"/>
                <a:ea typeface="HY신명조" panose="02030600000101010101" pitchFamily="18" charset="-127"/>
              </a:rPr>
              <a:t>폐목재류</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무상 수집</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운반 처리를 통한 예산 절감 효과 전국 </a:t>
            </a:r>
            <a:r>
              <a:rPr lang="en-US" altLang="ko-KR" dirty="0">
                <a:latin typeface="HY신명조" panose="02030600000101010101" pitchFamily="18" charset="-127"/>
                <a:ea typeface="HY신명조" panose="02030600000101010101" pitchFamily="18" charset="-127"/>
              </a:rPr>
              <a:t>39</a:t>
            </a:r>
            <a:r>
              <a:rPr lang="ko-KR" altLang="en-US" dirty="0">
                <a:latin typeface="HY신명조" panose="02030600000101010101" pitchFamily="18" charset="-127"/>
                <a:ea typeface="HY신명조" panose="02030600000101010101" pitchFamily="18" charset="-127"/>
              </a:rPr>
              <a:t>개 </a:t>
            </a:r>
            <a:r>
              <a:rPr lang="ko-KR" altLang="en-US" dirty="0" err="1">
                <a:latin typeface="HY신명조" panose="02030600000101010101" pitchFamily="18" charset="-127"/>
                <a:ea typeface="HY신명조" panose="02030600000101010101" pitchFamily="18" charset="-127"/>
              </a:rPr>
              <a:t>지자체</a:t>
            </a:r>
            <a:r>
              <a:rPr lang="ko-KR" altLang="en-US" dirty="0">
                <a:latin typeface="HY신명조" panose="02030600000101010101" pitchFamily="18" charset="-127"/>
                <a:ea typeface="HY신명조" panose="02030600000101010101" pitchFamily="18" charset="-127"/>
              </a:rPr>
              <a:t> 대형생활폐기물</a:t>
            </a:r>
            <a:r>
              <a:rPr lang="en-US" altLang="ko-KR" dirty="0">
                <a:latin typeface="HY신명조" panose="02030600000101010101" pitchFamily="18" charset="-127"/>
                <a:ea typeface="HY신명조" panose="02030600000101010101" pitchFamily="18" charset="-127"/>
              </a:rPr>
              <a:t>(</a:t>
            </a:r>
            <a:r>
              <a:rPr lang="ko-KR" altLang="en-US" dirty="0" err="1">
                <a:latin typeface="HY신명조" panose="02030600000101010101" pitchFamily="18" charset="-127"/>
                <a:ea typeface="HY신명조" panose="02030600000101010101" pitchFamily="18" charset="-127"/>
              </a:rPr>
              <a:t>폐목재류</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무상처리로 연간 </a:t>
            </a:r>
            <a:r>
              <a:rPr lang="en-US" altLang="ko-KR" dirty="0">
                <a:latin typeface="HY신명조" panose="02030600000101010101" pitchFamily="18" charset="-127"/>
                <a:ea typeface="HY신명조" panose="02030600000101010101" pitchFamily="18" charset="-127"/>
              </a:rPr>
              <a:t>109</a:t>
            </a:r>
            <a:r>
              <a:rPr lang="ko-KR" altLang="en-US" dirty="0" err="1">
                <a:latin typeface="HY신명조" panose="02030600000101010101" pitchFamily="18" charset="-127"/>
                <a:ea typeface="HY신명조" panose="02030600000101010101" pitchFamily="18" charset="-127"/>
              </a:rPr>
              <a:t>억원</a:t>
            </a:r>
            <a:r>
              <a:rPr lang="ko-KR" altLang="en-US" dirty="0">
                <a:latin typeface="HY신명조" panose="02030600000101010101" pitchFamily="18" charset="-127"/>
                <a:ea typeface="HY신명조" panose="02030600000101010101" pitchFamily="18" charset="-127"/>
              </a:rPr>
              <a:t> 예산 절감 기여 천일에너지는 </a:t>
            </a:r>
            <a:r>
              <a:rPr lang="en-US" altLang="ko-KR" dirty="0">
                <a:latin typeface="HY신명조" panose="02030600000101010101" pitchFamily="18" charset="-127"/>
                <a:ea typeface="HY신명조" panose="02030600000101010101" pitchFamily="18" charset="-127"/>
              </a:rPr>
              <a:t>ESG </a:t>
            </a:r>
            <a:r>
              <a:rPr lang="ko-KR" altLang="en-US" dirty="0">
                <a:latin typeface="HY신명조" panose="02030600000101010101" pitchFamily="18" charset="-127"/>
                <a:ea typeface="HY신명조" panose="02030600000101010101" pitchFamily="18" charset="-127"/>
              </a:rPr>
              <a:t>경영의 일환으로 수많은 </a:t>
            </a:r>
            <a:r>
              <a:rPr lang="ko-KR" altLang="en-US" dirty="0" err="1">
                <a:latin typeface="HY신명조" panose="02030600000101010101" pitchFamily="18" charset="-127"/>
                <a:ea typeface="HY신명조" panose="02030600000101010101" pitchFamily="18" charset="-127"/>
              </a:rPr>
              <a:t>지자체의</a:t>
            </a:r>
            <a:r>
              <a:rPr lang="ko-KR" altLang="en-US" dirty="0">
                <a:latin typeface="HY신명조" panose="02030600000101010101" pitchFamily="18" charset="-127"/>
                <a:ea typeface="HY신명조" panose="02030600000101010101" pitchFamily="18" charset="-127"/>
              </a:rPr>
              <a:t> 대형생활폐기물</a:t>
            </a:r>
            <a:r>
              <a:rPr lang="en-US" altLang="ko-KR" dirty="0">
                <a:latin typeface="HY신명조" panose="02030600000101010101" pitchFamily="18" charset="-127"/>
                <a:ea typeface="HY신명조" panose="02030600000101010101" pitchFamily="18" charset="-127"/>
              </a:rPr>
              <a:t>(</a:t>
            </a:r>
            <a:r>
              <a:rPr lang="ko-KR" altLang="en-US" dirty="0" err="1">
                <a:latin typeface="HY신명조" panose="02030600000101010101" pitchFamily="18" charset="-127"/>
                <a:ea typeface="HY신명조" panose="02030600000101010101" pitchFamily="18" charset="-127"/>
              </a:rPr>
              <a:t>폐목재류</a:t>
            </a:r>
            <a:r>
              <a:rPr lang="en-US" altLang="ko-KR" dirty="0">
                <a:latin typeface="HY신명조" panose="02030600000101010101" pitchFamily="18" charset="-127"/>
                <a:ea typeface="HY신명조" panose="02030600000101010101" pitchFamily="18" charset="-127"/>
              </a:rPr>
              <a:t>), </a:t>
            </a:r>
            <a:r>
              <a:rPr lang="ko-KR" altLang="en-US" dirty="0" err="1">
                <a:latin typeface="HY신명조" panose="02030600000101010101" pitchFamily="18" charset="-127"/>
                <a:ea typeface="HY신명조" panose="02030600000101010101" pitchFamily="18" charset="-127"/>
              </a:rPr>
              <a:t>커피박을</a:t>
            </a:r>
            <a:r>
              <a:rPr lang="ko-KR" altLang="en-US" dirty="0">
                <a:latin typeface="HY신명조" panose="02030600000101010101" pitchFamily="18" charset="-127"/>
                <a:ea typeface="HY신명조" panose="02030600000101010101" pitchFamily="18" charset="-127"/>
              </a:rPr>
              <a:t> </a:t>
            </a:r>
            <a:r>
              <a:rPr lang="ko-KR" altLang="en-US" dirty="0" err="1">
                <a:latin typeface="HY신명조" panose="02030600000101010101" pitchFamily="18" charset="-127"/>
                <a:ea typeface="HY신명조" panose="02030600000101010101" pitchFamily="18" charset="-127"/>
              </a:rPr>
              <a:t>무상처리합니다</a:t>
            </a:r>
            <a:r>
              <a:rPr lang="en-US" altLang="ko-KR" dirty="0" smtClean="0">
                <a:latin typeface="HY신명조" panose="02030600000101010101" pitchFamily="18" charset="-127"/>
                <a:ea typeface="HY신명조" panose="02030600000101010101" pitchFamily="18" charset="-127"/>
              </a:rPr>
              <a:t>.</a:t>
            </a:r>
          </a:p>
          <a:p>
            <a:pPr marL="0" indent="0">
              <a:buNone/>
            </a:pPr>
            <a:r>
              <a:rPr lang="en-US" altLang="ko-KR" dirty="0" smtClean="0">
                <a:latin typeface="HY신명조" panose="02030600000101010101" pitchFamily="18" charset="-127"/>
                <a:ea typeface="HY신명조" panose="02030600000101010101" pitchFamily="18" charset="-127"/>
              </a:rPr>
              <a:t> </a:t>
            </a:r>
          </a:p>
          <a:p>
            <a:r>
              <a:rPr lang="ko-KR" altLang="en-US" dirty="0" smtClean="0">
                <a:latin typeface="HY신명조" panose="02030600000101010101" pitchFamily="18" charset="-127"/>
                <a:ea typeface="HY신명조" panose="02030600000101010101" pitchFamily="18" charset="-127"/>
              </a:rPr>
              <a:t>전국 </a:t>
            </a:r>
            <a:r>
              <a:rPr lang="en-US" altLang="ko-KR" dirty="0">
                <a:latin typeface="HY신명조" panose="02030600000101010101" pitchFamily="18" charset="-127"/>
                <a:ea typeface="HY신명조" panose="02030600000101010101" pitchFamily="18" charset="-127"/>
              </a:rPr>
              <a:t>39</a:t>
            </a:r>
            <a:r>
              <a:rPr lang="ko-KR" altLang="en-US" dirty="0">
                <a:latin typeface="HY신명조" panose="02030600000101010101" pitchFamily="18" charset="-127"/>
                <a:ea typeface="HY신명조" panose="02030600000101010101" pitchFamily="18" charset="-127"/>
              </a:rPr>
              <a:t>개의 </a:t>
            </a:r>
            <a:r>
              <a:rPr lang="ko-KR" altLang="en-US" dirty="0" err="1">
                <a:latin typeface="HY신명조" panose="02030600000101010101" pitchFamily="18" charset="-127"/>
                <a:ea typeface="HY신명조" panose="02030600000101010101" pitchFamily="18" charset="-127"/>
              </a:rPr>
              <a:t>지자체</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서울 권역 </a:t>
            </a:r>
            <a:r>
              <a:rPr lang="en-US" altLang="ko-KR" dirty="0">
                <a:latin typeface="HY신명조" panose="02030600000101010101" pitchFamily="18" charset="-127"/>
                <a:ea typeface="HY신명조" panose="02030600000101010101" pitchFamily="18" charset="-127"/>
              </a:rPr>
              <a:t>17</a:t>
            </a:r>
            <a:r>
              <a:rPr lang="ko-KR" altLang="en-US" dirty="0" err="1">
                <a:latin typeface="HY신명조" panose="02030600000101010101" pitchFamily="18" charset="-127"/>
                <a:ea typeface="HY신명조" panose="02030600000101010101" pitchFamily="18" charset="-127"/>
              </a:rPr>
              <a:t>개구</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경기 권역 </a:t>
            </a:r>
            <a:r>
              <a:rPr lang="en-US" altLang="ko-KR" dirty="0">
                <a:latin typeface="HY신명조" panose="02030600000101010101" pitchFamily="18" charset="-127"/>
                <a:ea typeface="HY신명조" panose="02030600000101010101" pitchFamily="18" charset="-127"/>
              </a:rPr>
              <a:t>16</a:t>
            </a:r>
            <a:r>
              <a:rPr lang="ko-KR" altLang="en-US" dirty="0">
                <a:latin typeface="HY신명조" panose="02030600000101010101" pitchFamily="18" charset="-127"/>
                <a:ea typeface="HY신명조" panose="02030600000101010101" pitchFamily="18" charset="-127"/>
              </a:rPr>
              <a:t>개 시군</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인천 </a:t>
            </a:r>
            <a:r>
              <a:rPr lang="en-US" altLang="ko-KR" dirty="0">
                <a:latin typeface="HY신명조" panose="02030600000101010101" pitchFamily="18" charset="-127"/>
                <a:ea typeface="HY신명조" panose="02030600000101010101" pitchFamily="18" charset="-127"/>
              </a:rPr>
              <a:t>2</a:t>
            </a:r>
            <a:r>
              <a:rPr lang="ko-KR" altLang="en-US" dirty="0">
                <a:latin typeface="HY신명조" panose="02030600000101010101" pitchFamily="18" charset="-127"/>
                <a:ea typeface="HY신명조" panose="02030600000101010101" pitchFamily="18" charset="-127"/>
              </a:rPr>
              <a:t>개 구군</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강원 </a:t>
            </a:r>
            <a:r>
              <a:rPr lang="en-US" altLang="ko-KR" dirty="0">
                <a:latin typeface="HY신명조" panose="02030600000101010101" pitchFamily="18" charset="-127"/>
                <a:ea typeface="HY신명조" panose="02030600000101010101" pitchFamily="18" charset="-127"/>
              </a:rPr>
              <a:t>4</a:t>
            </a:r>
            <a:r>
              <a:rPr lang="ko-KR" altLang="en-US" dirty="0">
                <a:latin typeface="HY신명조" panose="02030600000101010101" pitchFamily="18" charset="-127"/>
                <a:ea typeface="HY신명조" panose="02030600000101010101" pitchFamily="18" charset="-127"/>
              </a:rPr>
              <a:t>개 시군 등</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에서 천일에너지를 통해 예산 절감 효과를 얻고 있습니다</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지속적으로 </a:t>
            </a:r>
            <a:r>
              <a:rPr lang="ko-KR" altLang="en-US" dirty="0" err="1">
                <a:latin typeface="HY신명조" panose="02030600000101010101" pitchFamily="18" charset="-127"/>
                <a:ea typeface="HY신명조" panose="02030600000101010101" pitchFamily="18" charset="-127"/>
              </a:rPr>
              <a:t>지자체와의</a:t>
            </a:r>
            <a:r>
              <a:rPr lang="ko-KR" altLang="en-US" dirty="0">
                <a:latin typeface="HY신명조" panose="02030600000101010101" pitchFamily="18" charset="-127"/>
                <a:ea typeface="HY신명조" panose="02030600000101010101" pitchFamily="18" charset="-127"/>
              </a:rPr>
              <a:t> 협력을 확대해 나갈 예정입니다</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평균 </a:t>
            </a:r>
            <a:r>
              <a:rPr lang="en-US" altLang="ko-KR" dirty="0">
                <a:latin typeface="HY신명조" panose="02030600000101010101" pitchFamily="18" charset="-127"/>
                <a:ea typeface="HY신명조" panose="02030600000101010101" pitchFamily="18" charset="-127"/>
              </a:rPr>
              <a:t>65,000</a:t>
            </a:r>
            <a:r>
              <a:rPr lang="ko-KR" altLang="en-US" dirty="0">
                <a:latin typeface="HY신명조" panose="02030600000101010101" pitchFamily="18" charset="-127"/>
                <a:ea typeface="HY신명조" panose="02030600000101010101" pitchFamily="18" charset="-127"/>
              </a:rPr>
              <a:t>원</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톤 처리비 예산 절감</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상차</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운반</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처리비 포함</a:t>
            </a:r>
            <a:r>
              <a:rPr lang="en-US" altLang="ko-KR" dirty="0">
                <a:latin typeface="HY신명조" panose="02030600000101010101" pitchFamily="18" charset="-127"/>
                <a:ea typeface="HY신명조" panose="02030600000101010101" pitchFamily="18" charset="-127"/>
              </a:rPr>
              <a:t>) DRAWING THE FUTURE OF ENERGY </a:t>
            </a:r>
            <a:r>
              <a:rPr lang="ko-KR" altLang="en-US" dirty="0" err="1">
                <a:latin typeface="HY신명조" panose="02030600000101010101" pitchFamily="18" charset="-127"/>
                <a:ea typeface="HY신명조" panose="02030600000101010101" pitchFamily="18" charset="-127"/>
              </a:rPr>
              <a:t>폐목재</a:t>
            </a:r>
            <a:r>
              <a:rPr lang="en-US" altLang="ko-KR" dirty="0">
                <a:latin typeface="HY신명조" panose="02030600000101010101" pitchFamily="18" charset="-127"/>
                <a:ea typeface="HY신명조" panose="02030600000101010101" pitchFamily="18" charset="-127"/>
              </a:rPr>
              <a:t>(</a:t>
            </a:r>
            <a:r>
              <a:rPr lang="ko-KR" altLang="en-US" dirty="0" err="1">
                <a:latin typeface="HY신명조" panose="02030600000101010101" pitchFamily="18" charset="-127"/>
                <a:ea typeface="HY신명조" panose="02030600000101010101" pitchFamily="18" charset="-127"/>
              </a:rPr>
              <a:t>커피박</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무상처리 경기 권역 </a:t>
            </a:r>
            <a:r>
              <a:rPr lang="en-US" altLang="ko-KR" dirty="0">
                <a:latin typeface="HY신명조" panose="02030600000101010101" pitchFamily="18" charset="-127"/>
                <a:ea typeface="HY신명조" panose="02030600000101010101" pitchFamily="18" charset="-127"/>
              </a:rPr>
              <a:t>16</a:t>
            </a:r>
            <a:r>
              <a:rPr lang="ko-KR" altLang="en-US" dirty="0">
                <a:latin typeface="HY신명조" panose="02030600000101010101" pitchFamily="18" charset="-127"/>
                <a:ea typeface="HY신명조" panose="02030600000101010101" pitchFamily="18" charset="-127"/>
              </a:rPr>
              <a:t>개 시군 강원 </a:t>
            </a:r>
            <a:r>
              <a:rPr lang="en-US" altLang="ko-KR" dirty="0">
                <a:latin typeface="HY신명조" panose="02030600000101010101" pitchFamily="18" charset="-127"/>
                <a:ea typeface="HY신명조" panose="02030600000101010101" pitchFamily="18" charset="-127"/>
              </a:rPr>
              <a:t>4</a:t>
            </a:r>
            <a:r>
              <a:rPr lang="ko-KR" altLang="en-US" dirty="0">
                <a:latin typeface="HY신명조" panose="02030600000101010101" pitchFamily="18" charset="-127"/>
                <a:ea typeface="HY신명조" panose="02030600000101010101" pitchFamily="18" charset="-127"/>
              </a:rPr>
              <a:t>개 시군 전국 </a:t>
            </a:r>
            <a:r>
              <a:rPr lang="en-US" altLang="ko-KR" dirty="0">
                <a:latin typeface="HY신명조" panose="02030600000101010101" pitchFamily="18" charset="-127"/>
                <a:ea typeface="HY신명조" panose="02030600000101010101" pitchFamily="18" charset="-127"/>
              </a:rPr>
              <a:t>39</a:t>
            </a:r>
            <a:r>
              <a:rPr lang="ko-KR" altLang="en-US" dirty="0">
                <a:latin typeface="HY신명조" panose="02030600000101010101" pitchFamily="18" charset="-127"/>
                <a:ea typeface="HY신명조" panose="02030600000101010101" pitchFamily="18" charset="-127"/>
              </a:rPr>
              <a:t>개 </a:t>
            </a:r>
            <a:r>
              <a:rPr lang="ko-KR" altLang="en-US" dirty="0" err="1">
                <a:latin typeface="HY신명조" panose="02030600000101010101" pitchFamily="18" charset="-127"/>
                <a:ea typeface="HY신명조" panose="02030600000101010101" pitchFamily="18" charset="-127"/>
              </a:rPr>
              <a:t>지자체</a:t>
            </a:r>
            <a:r>
              <a:rPr lang="ko-KR" altLang="en-US" dirty="0">
                <a:latin typeface="HY신명조" panose="02030600000101010101" pitchFamily="18" charset="-127"/>
                <a:ea typeface="HY신명조" panose="02030600000101010101" pitchFamily="18" charset="-127"/>
              </a:rPr>
              <a:t> </a:t>
            </a:r>
            <a:r>
              <a:rPr lang="ko-KR" altLang="en-US" dirty="0" err="1">
                <a:latin typeface="HY신명조" panose="02030600000101010101" pitchFamily="18" charset="-127"/>
                <a:ea typeface="HY신명조" panose="02030600000101010101" pitchFamily="18" charset="-127"/>
              </a:rPr>
              <a:t>폐목재</a:t>
            </a:r>
            <a:r>
              <a:rPr lang="ko-KR" altLang="en-US" dirty="0">
                <a:latin typeface="HY신명조" panose="02030600000101010101" pitchFamily="18" charset="-127"/>
                <a:ea typeface="HY신명조" panose="02030600000101010101" pitchFamily="18" charset="-127"/>
              </a:rPr>
              <a:t> 처리 예산 </a:t>
            </a:r>
            <a:r>
              <a:rPr lang="en-US" altLang="ko-KR" dirty="0">
                <a:latin typeface="HY신명조" panose="02030600000101010101" pitchFamily="18" charset="-127"/>
                <a:ea typeface="HY신명조" panose="02030600000101010101" pitchFamily="18" charset="-127"/>
              </a:rPr>
              <a:t>1O9</a:t>
            </a:r>
            <a:r>
              <a:rPr lang="ko-KR" altLang="en-US" dirty="0" err="1">
                <a:latin typeface="HY신명조" panose="02030600000101010101" pitchFamily="18" charset="-127"/>
                <a:ea typeface="HY신명조" panose="02030600000101010101" pitchFamily="18" charset="-127"/>
              </a:rPr>
              <a:t>억원</a:t>
            </a:r>
            <a:r>
              <a:rPr lang="ko-KR" altLang="en-US" dirty="0">
                <a:latin typeface="HY신명조" panose="02030600000101010101" pitchFamily="18" charset="-127"/>
                <a:ea typeface="HY신명조" panose="02030600000101010101" pitchFamily="18" charset="-127"/>
              </a:rPr>
              <a:t> 절감</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연간</a:t>
            </a:r>
            <a:r>
              <a:rPr lang="en-US" altLang="ko-KR" dirty="0" smtClean="0">
                <a:latin typeface="HY신명조" panose="02030600000101010101" pitchFamily="18" charset="-127"/>
                <a:ea typeface="HY신명조" panose="02030600000101010101" pitchFamily="18" charset="-127"/>
              </a:rPr>
              <a:t>)</a:t>
            </a:r>
          </a:p>
          <a:p>
            <a:endParaRPr lang="en-US" altLang="ko-KR" dirty="0" smtClean="0">
              <a:latin typeface="HY신명조" panose="02030600000101010101" pitchFamily="18" charset="-127"/>
              <a:ea typeface="HY신명조" panose="02030600000101010101" pitchFamily="18" charset="-127"/>
            </a:endParaRPr>
          </a:p>
          <a:p>
            <a:r>
              <a:rPr lang="en-US" altLang="ko-KR" dirty="0" smtClean="0">
                <a:latin typeface="HY신명조" panose="02030600000101010101" pitchFamily="18" charset="-127"/>
                <a:ea typeface="HY신명조" panose="02030600000101010101" pitchFamily="18" charset="-127"/>
              </a:rPr>
              <a:t> </a:t>
            </a:r>
            <a:r>
              <a:rPr lang="en-US" altLang="ko-KR" dirty="0">
                <a:latin typeface="HY신명조" panose="02030600000101010101" pitchFamily="18" charset="-127"/>
                <a:ea typeface="HY신명조" panose="02030600000101010101" pitchFamily="18" charset="-127"/>
              </a:rPr>
              <a:t>02. </a:t>
            </a:r>
            <a:r>
              <a:rPr lang="ko-KR" altLang="en-US" dirty="0" err="1">
                <a:latin typeface="HY신명조" panose="02030600000101010101" pitchFamily="18" charset="-127"/>
                <a:ea typeface="HY신명조" panose="02030600000101010101" pitchFamily="18" charset="-127"/>
              </a:rPr>
              <a:t>미이용</a:t>
            </a:r>
            <a:r>
              <a:rPr lang="ko-KR" altLang="en-US" dirty="0">
                <a:latin typeface="HY신명조" panose="02030600000101010101" pitchFamily="18" charset="-127"/>
                <a:ea typeface="HY신명조" panose="02030600000101010101" pitchFamily="18" charset="-127"/>
              </a:rPr>
              <a:t> </a:t>
            </a:r>
            <a:r>
              <a:rPr lang="ko-KR" altLang="en-US" dirty="0" err="1">
                <a:latin typeface="HY신명조" panose="02030600000101010101" pitchFamily="18" charset="-127"/>
                <a:ea typeface="HY신명조" panose="02030600000101010101" pitchFamily="18" charset="-127"/>
              </a:rPr>
              <a:t>산림바이오매스</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임목폐기물</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자원화 </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사례</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서울 </a:t>
            </a:r>
            <a:r>
              <a:rPr lang="en-US" altLang="ko-KR" dirty="0">
                <a:latin typeface="HY신명조" panose="02030600000101010101" pitchFamily="18" charset="-127"/>
                <a:ea typeface="HY신명조" panose="02030600000101010101" pitchFamily="18" charset="-127"/>
              </a:rPr>
              <a:t>4</a:t>
            </a:r>
            <a:r>
              <a:rPr lang="ko-KR" altLang="en-US" dirty="0">
                <a:latin typeface="HY신명조" panose="02030600000101010101" pitchFamily="18" charset="-127"/>
                <a:ea typeface="HY신명조" panose="02030600000101010101" pitchFamily="18" charset="-127"/>
              </a:rPr>
              <a:t>개 자치구</a:t>
            </a:r>
            <a:r>
              <a:rPr lang="en-US" altLang="ko-KR" dirty="0">
                <a:latin typeface="HY신명조" panose="02030600000101010101" pitchFamily="18" charset="-127"/>
                <a:ea typeface="HY신명조" panose="02030600000101010101" pitchFamily="18" charset="-127"/>
              </a:rPr>
              <a:t>, </a:t>
            </a:r>
            <a:r>
              <a:rPr lang="ko-KR" altLang="en-US" dirty="0" err="1">
                <a:latin typeface="HY신명조" panose="02030600000101010101" pitchFamily="18" charset="-127"/>
                <a:ea typeface="HY신명조" panose="02030600000101010101" pitchFamily="18" charset="-127"/>
              </a:rPr>
              <a:t>산림바이오매스</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임목폐기물</a:t>
            </a:r>
            <a:r>
              <a:rPr lang="en-US" altLang="ko-KR" dirty="0">
                <a:latin typeface="HY신명조" panose="02030600000101010101" pitchFamily="18" charset="-127"/>
                <a:ea typeface="HY신명조" panose="02030600000101010101" pitchFamily="18" charset="-127"/>
              </a:rPr>
              <a:t>) 2,218</a:t>
            </a:r>
            <a:r>
              <a:rPr lang="ko-KR" altLang="en-US" dirty="0">
                <a:latin typeface="HY신명조" panose="02030600000101010101" pitchFamily="18" charset="-127"/>
                <a:ea typeface="HY신명조" panose="02030600000101010101" pitchFamily="18" charset="-127"/>
              </a:rPr>
              <a:t>톤</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연의 처리비용 약 </a:t>
            </a:r>
            <a:r>
              <a:rPr lang="en-US" altLang="ko-KR" dirty="0">
                <a:latin typeface="HY신명조" panose="02030600000101010101" pitchFamily="18" charset="-127"/>
                <a:ea typeface="HY신명조" panose="02030600000101010101" pitchFamily="18" charset="-127"/>
              </a:rPr>
              <a:t>2</a:t>
            </a:r>
            <a:r>
              <a:rPr lang="ko-KR" altLang="en-US" dirty="0" err="1">
                <a:latin typeface="HY신명조" panose="02030600000101010101" pitchFamily="18" charset="-127"/>
                <a:ea typeface="HY신명조" panose="02030600000101010101" pitchFamily="18" charset="-127"/>
              </a:rPr>
              <a:t>억원</a:t>
            </a:r>
            <a:r>
              <a:rPr lang="ko-KR" altLang="en-US" dirty="0">
                <a:latin typeface="HY신명조" panose="02030600000101010101" pitchFamily="18" charset="-127"/>
                <a:ea typeface="HY신명조" panose="02030600000101010101" pitchFamily="18" charset="-127"/>
              </a:rPr>
              <a:t> 절감에 기여</a:t>
            </a:r>
            <a:r>
              <a:rPr lang="en-US" altLang="ko-KR" dirty="0">
                <a:latin typeface="HY신명조" panose="02030600000101010101" pitchFamily="18" charset="-127"/>
                <a:ea typeface="HY신명조" panose="02030600000101010101" pitchFamily="18" charset="-127"/>
              </a:rPr>
              <a:t>, </a:t>
            </a:r>
            <a:r>
              <a:rPr lang="ko-KR" altLang="en-US" dirty="0" err="1">
                <a:latin typeface="HY신명조" panose="02030600000101010101" pitchFamily="18" charset="-127"/>
                <a:ea typeface="HY신명조" panose="02030600000101010101" pitchFamily="18" charset="-127"/>
              </a:rPr>
              <a:t>지자체</a:t>
            </a:r>
            <a:r>
              <a:rPr lang="ko-KR" altLang="en-US" dirty="0">
                <a:latin typeface="HY신명조" panose="02030600000101010101" pitchFamily="18" charset="-127"/>
                <a:ea typeface="HY신명조" panose="02030600000101010101" pitchFamily="18" charset="-127"/>
              </a:rPr>
              <a:t> 임목폐기물 처리비 톤당 </a:t>
            </a:r>
            <a:r>
              <a:rPr lang="en-US" altLang="ko-KR" dirty="0">
                <a:latin typeface="HY신명조" panose="02030600000101010101" pitchFamily="18" charset="-127"/>
                <a:ea typeface="HY신명조" panose="02030600000101010101" pitchFamily="18" charset="-127"/>
              </a:rPr>
              <a:t>90,000</a:t>
            </a:r>
            <a:r>
              <a:rPr lang="ko-KR" altLang="en-US" dirty="0">
                <a:latin typeface="HY신명조" panose="02030600000101010101" pitchFamily="18" charset="-127"/>
                <a:ea typeface="HY신명조" panose="02030600000101010101" pitchFamily="18" charset="-127"/>
              </a:rPr>
              <a:t>원 절감 천일에너지는 도심 내 숲 가꾸기나 가로수 조성</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관리를 위한 벌채 및 가지치기 과정에서 나온 부산물을 수거하여 ‘</a:t>
            </a:r>
            <a:r>
              <a:rPr lang="ko-KR" altLang="en-US" dirty="0" err="1">
                <a:latin typeface="HY신명조" panose="02030600000101010101" pitchFamily="18" charset="-127"/>
                <a:ea typeface="HY신명조" panose="02030600000101010101" pitchFamily="18" charset="-127"/>
              </a:rPr>
              <a:t>목재칩</a:t>
            </a:r>
            <a:r>
              <a:rPr lang="ko-KR" altLang="en-US" dirty="0">
                <a:latin typeface="HY신명조" panose="02030600000101010101" pitchFamily="18" charset="-127"/>
                <a:ea typeface="HY신명조" panose="02030600000101010101" pitchFamily="18" charset="-127"/>
              </a:rPr>
              <a:t>’으로 재활용하고 </a:t>
            </a:r>
            <a:r>
              <a:rPr lang="ko-KR" altLang="en-US" dirty="0" err="1">
                <a:latin typeface="HY신명조" panose="02030600000101010101" pitchFamily="18" charset="-127"/>
                <a:ea typeface="HY신명조" panose="02030600000101010101" pitchFamily="18" charset="-127"/>
              </a:rPr>
              <a:t>지속가능한</a:t>
            </a:r>
            <a:r>
              <a:rPr lang="ko-KR" altLang="en-US" dirty="0">
                <a:latin typeface="HY신명조" panose="02030600000101010101" pitchFamily="18" charset="-127"/>
                <a:ea typeface="HY신명조" panose="02030600000101010101" pitchFamily="18" charset="-127"/>
              </a:rPr>
              <a:t> 환경 및 도시 조성에 적극적으로 기여하고 있습니다</a:t>
            </a:r>
            <a:r>
              <a:rPr lang="en-US" altLang="ko-KR" dirty="0">
                <a:latin typeface="HY신명조" panose="02030600000101010101" pitchFamily="18" charset="-127"/>
                <a:ea typeface="HY신명조" panose="02030600000101010101" pitchFamily="18" charset="-127"/>
              </a:rPr>
              <a:t>. 2024</a:t>
            </a:r>
            <a:r>
              <a:rPr lang="ko-KR" altLang="en-US" dirty="0">
                <a:latin typeface="HY신명조" panose="02030600000101010101" pitchFamily="18" charset="-127"/>
                <a:ea typeface="HY신명조" panose="02030600000101010101" pitchFamily="18" charset="-127"/>
              </a:rPr>
              <a:t>년 </a:t>
            </a:r>
            <a:r>
              <a:rPr lang="en-US" altLang="ko-KR" dirty="0">
                <a:latin typeface="HY신명조" panose="02030600000101010101" pitchFamily="18" charset="-127"/>
                <a:ea typeface="HY신명조" panose="02030600000101010101" pitchFamily="18" charset="-127"/>
              </a:rPr>
              <a:t>3</a:t>
            </a:r>
            <a:r>
              <a:rPr lang="ko-KR" altLang="en-US" dirty="0">
                <a:latin typeface="HY신명조" panose="02030600000101010101" pitchFamily="18" charset="-127"/>
                <a:ea typeface="HY신명조" panose="02030600000101010101" pitchFamily="18" charset="-127"/>
              </a:rPr>
              <a:t>월 </a:t>
            </a:r>
            <a:r>
              <a:rPr lang="en-US" altLang="ko-KR" dirty="0">
                <a:latin typeface="HY신명조" panose="02030600000101010101" pitchFamily="18" charset="-127"/>
                <a:ea typeface="HY신명조" panose="02030600000101010101" pitchFamily="18" charset="-127"/>
              </a:rPr>
              <a:t>13</a:t>
            </a:r>
            <a:r>
              <a:rPr lang="ko-KR" altLang="en-US" dirty="0">
                <a:latin typeface="HY신명조" panose="02030600000101010101" pitchFamily="18" charset="-127"/>
                <a:ea typeface="HY신명조" panose="02030600000101010101" pitchFamily="18" charset="-127"/>
              </a:rPr>
              <a:t>일</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서울특별시 동대문구</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중구</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성동구</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광진구와 </a:t>
            </a:r>
            <a:r>
              <a:rPr lang="ko-KR" altLang="en-US" dirty="0" err="1">
                <a:latin typeface="HY신명조" panose="02030600000101010101" pitchFamily="18" charset="-127"/>
                <a:ea typeface="HY신명조" panose="02030600000101010101" pitchFamily="18" charset="-127"/>
              </a:rPr>
              <a:t>산림바이오매스</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임목폐기물</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자원화를 위한 공동협약을 체결하여 </a:t>
            </a:r>
            <a:r>
              <a:rPr lang="en-US" altLang="ko-KR" dirty="0">
                <a:latin typeface="HY신명조" panose="02030600000101010101" pitchFamily="18" charset="-127"/>
                <a:ea typeface="HY신명조" panose="02030600000101010101" pitchFamily="18" charset="-127"/>
              </a:rPr>
              <a:t>4</a:t>
            </a:r>
            <a:r>
              <a:rPr lang="ko-KR" altLang="en-US" dirty="0">
                <a:latin typeface="HY신명조" panose="02030600000101010101" pitchFamily="18" charset="-127"/>
                <a:ea typeface="HY신명조" panose="02030600000101010101" pitchFamily="18" charset="-127"/>
              </a:rPr>
              <a:t>개 자치구 내 발생하는 </a:t>
            </a:r>
            <a:r>
              <a:rPr lang="ko-KR" altLang="en-US" dirty="0" err="1">
                <a:latin typeface="HY신명조" panose="02030600000101010101" pitchFamily="18" charset="-127"/>
                <a:ea typeface="HY신명조" panose="02030600000101010101" pitchFamily="18" charset="-127"/>
              </a:rPr>
              <a:t>산림바이오매스</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임목폐기물</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약 </a:t>
            </a:r>
            <a:r>
              <a:rPr lang="en-US" altLang="ko-KR" dirty="0">
                <a:latin typeface="HY신명조" panose="02030600000101010101" pitchFamily="18" charset="-127"/>
                <a:ea typeface="HY신명조" panose="02030600000101010101" pitchFamily="18" charset="-127"/>
              </a:rPr>
              <a:t>2,218</a:t>
            </a:r>
            <a:r>
              <a:rPr lang="ko-KR" altLang="en-US" dirty="0">
                <a:latin typeface="HY신명조" panose="02030600000101010101" pitchFamily="18" charset="-127"/>
                <a:ea typeface="HY신명조" panose="02030600000101010101" pitchFamily="18" charset="-127"/>
              </a:rPr>
              <a:t>톤</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연의 처리 예산 약 </a:t>
            </a:r>
            <a:r>
              <a:rPr lang="en-US" altLang="ko-KR" dirty="0">
                <a:latin typeface="HY신명조" panose="02030600000101010101" pitchFamily="18" charset="-127"/>
                <a:ea typeface="HY신명조" panose="02030600000101010101" pitchFamily="18" charset="-127"/>
              </a:rPr>
              <a:t>2</a:t>
            </a:r>
            <a:r>
              <a:rPr lang="ko-KR" altLang="en-US" dirty="0" err="1">
                <a:latin typeface="HY신명조" panose="02030600000101010101" pitchFamily="18" charset="-127"/>
                <a:ea typeface="HY신명조" panose="02030600000101010101" pitchFamily="18" charset="-127"/>
              </a:rPr>
              <a:t>억원의</a:t>
            </a:r>
            <a:r>
              <a:rPr lang="ko-KR" altLang="en-US" dirty="0">
                <a:latin typeface="HY신명조" panose="02030600000101010101" pitchFamily="18" charset="-127"/>
                <a:ea typeface="HY신명조" panose="02030600000101010101" pitchFamily="18" charset="-127"/>
              </a:rPr>
              <a:t> 절감효과를 창출하는 등 </a:t>
            </a:r>
            <a:r>
              <a:rPr lang="ko-KR" altLang="en-US" dirty="0" err="1">
                <a:latin typeface="HY신명조" panose="02030600000101010101" pitchFamily="18" charset="-127"/>
                <a:ea typeface="HY신명조" panose="02030600000101010101" pitchFamily="18" charset="-127"/>
              </a:rPr>
              <a:t>지자체</a:t>
            </a:r>
            <a:r>
              <a:rPr lang="ko-KR" altLang="en-US" dirty="0">
                <a:latin typeface="HY신명조" panose="02030600000101010101" pitchFamily="18" charset="-127"/>
                <a:ea typeface="HY신명조" panose="02030600000101010101" pitchFamily="18" charset="-127"/>
              </a:rPr>
              <a:t> 발생 폐기물의 </a:t>
            </a:r>
            <a:r>
              <a:rPr lang="ko-KR" altLang="en-US" dirty="0" err="1">
                <a:latin typeface="HY신명조" panose="02030600000101010101" pitchFamily="18" charset="-127"/>
                <a:ea typeface="HY신명조" panose="02030600000101010101" pitchFamily="18" charset="-127"/>
              </a:rPr>
              <a:t>자원선순환체계</a:t>
            </a:r>
            <a:r>
              <a:rPr lang="ko-KR" altLang="en-US" dirty="0">
                <a:latin typeface="HY신명조" panose="02030600000101010101" pitchFamily="18" charset="-127"/>
                <a:ea typeface="HY신명조" panose="02030600000101010101" pitchFamily="18" charset="-127"/>
              </a:rPr>
              <a:t> 구축을 선도하는 친환경 </a:t>
            </a:r>
            <a:r>
              <a:rPr lang="ko-KR" altLang="en-US" dirty="0" err="1">
                <a:latin typeface="HY신명조" panose="02030600000101010101" pitchFamily="18" charset="-127"/>
                <a:ea typeface="HY신명조" panose="02030600000101010101" pitchFamily="18" charset="-127"/>
              </a:rPr>
              <a:t>신재생에너지</a:t>
            </a:r>
            <a:r>
              <a:rPr lang="ko-KR" altLang="en-US" dirty="0">
                <a:latin typeface="HY신명조" panose="02030600000101010101" pitchFamily="18" charset="-127"/>
                <a:ea typeface="HY신명조" panose="02030600000101010101" pitchFamily="18" charset="-127"/>
              </a:rPr>
              <a:t> 기업입니다</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기초단체 기준 연간 예산 </a:t>
            </a:r>
            <a:r>
              <a:rPr lang="en-US" altLang="ko-KR" dirty="0">
                <a:latin typeface="HY신명조" panose="02030600000101010101" pitchFamily="18" charset="-127"/>
                <a:ea typeface="HY신명조" panose="02030600000101010101" pitchFamily="18" charset="-127"/>
              </a:rPr>
              <a:t>5</a:t>
            </a:r>
            <a:r>
              <a:rPr lang="ko-KR" altLang="en-US" dirty="0" err="1">
                <a:latin typeface="HY신명조" panose="02030600000101010101" pitchFamily="18" charset="-127"/>
                <a:ea typeface="HY신명조" panose="02030600000101010101" pitchFamily="18" charset="-127"/>
              </a:rPr>
              <a:t>억원</a:t>
            </a:r>
            <a:r>
              <a:rPr lang="ko-KR" altLang="en-US" dirty="0">
                <a:latin typeface="HY신명조" panose="02030600000101010101" pitchFamily="18" charset="-127"/>
                <a:ea typeface="HY신명조" panose="02030600000101010101" pitchFamily="18" charset="-127"/>
              </a:rPr>
              <a:t> 수준 </a:t>
            </a:r>
            <a:endParaRPr lang="en-US" altLang="ko-KR" dirty="0" smtClean="0">
              <a:latin typeface="HY신명조" panose="02030600000101010101" pitchFamily="18" charset="-127"/>
              <a:ea typeface="HY신명조" panose="02030600000101010101" pitchFamily="18" charset="-127"/>
            </a:endParaRPr>
          </a:p>
        </p:txBody>
      </p:sp>
    </p:spTree>
    <p:extLst>
      <p:ext uri="{BB962C8B-B14F-4D97-AF65-F5344CB8AC3E}">
        <p14:creationId xmlns:p14="http://schemas.microsoft.com/office/powerpoint/2010/main" val="3383745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가로로 말린 두루마리 모양 3"/>
          <p:cNvSpPr/>
          <p:nvPr/>
        </p:nvSpPr>
        <p:spPr>
          <a:xfrm>
            <a:off x="683568" y="260648"/>
            <a:ext cx="7632848" cy="936104"/>
          </a:xfrm>
          <a:prstGeom prst="horizontalScroll">
            <a:avLst/>
          </a:prstGeom>
          <a:solidFill>
            <a:schemeClr val="bg2">
              <a:lumMod val="9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745232" y="260648"/>
            <a:ext cx="8075240" cy="1143000"/>
          </a:xfrm>
        </p:spPr>
        <p:txBody>
          <a:bodyPr>
            <a:normAutofit fontScale="90000"/>
          </a:bodyPr>
          <a:lstStyle/>
          <a:p>
            <a:r>
              <a:rPr lang="en-US" altLang="ko-KR" b="1" dirty="0"/>
              <a:t>[</a:t>
            </a:r>
            <a:r>
              <a:rPr lang="ko-KR" altLang="en-US" b="1" dirty="0"/>
              <a:t>안희성의 조경칼럼</a:t>
            </a:r>
            <a:r>
              <a:rPr lang="en-US" altLang="ko-KR" b="1" dirty="0"/>
              <a:t>] </a:t>
            </a:r>
            <a:r>
              <a:rPr lang="ko-KR" altLang="en-US" b="1" dirty="0"/>
              <a:t>수목 </a:t>
            </a:r>
            <a:r>
              <a:rPr lang="ko-KR" altLang="en-US" b="1" dirty="0" err="1"/>
              <a:t>특성별로</a:t>
            </a:r>
            <a:r>
              <a:rPr lang="ko-KR" altLang="en-US" b="1" dirty="0"/>
              <a:t> 가지치기 시기</a:t>
            </a:r>
            <a:r>
              <a:rPr lang="en-US" altLang="ko-KR" b="1" dirty="0"/>
              <a:t>·</a:t>
            </a:r>
            <a:r>
              <a:rPr lang="ko-KR" altLang="en-US" b="1" dirty="0"/>
              <a:t>방법 선택</a:t>
            </a:r>
            <a:br>
              <a:rPr lang="ko-KR" altLang="en-US" b="1" dirty="0"/>
            </a:br>
            <a:endParaRPr lang="ko-KR" altLang="en-US" dirty="0"/>
          </a:p>
        </p:txBody>
      </p:sp>
      <p:sp>
        <p:nvSpPr>
          <p:cNvPr id="5" name="사각형 설명선 4"/>
          <p:cNvSpPr/>
          <p:nvPr/>
        </p:nvSpPr>
        <p:spPr>
          <a:xfrm>
            <a:off x="1655676" y="1340768"/>
            <a:ext cx="5832648" cy="1667218"/>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직사각형 5"/>
          <p:cNvSpPr/>
          <p:nvPr/>
        </p:nvSpPr>
        <p:spPr>
          <a:xfrm>
            <a:off x="1835696" y="1412776"/>
            <a:ext cx="5544616" cy="1477328"/>
          </a:xfrm>
          <a:prstGeom prst="rect">
            <a:avLst/>
          </a:prstGeom>
        </p:spPr>
        <p:txBody>
          <a:bodyPr wrap="square">
            <a:spAutoFit/>
          </a:bodyPr>
          <a:lstStyle/>
          <a:p>
            <a:r>
              <a:rPr lang="ko-KR" altLang="en-US" dirty="0"/>
              <a:t>기본적으로 가지치기는 단순히 가지나 잎을 잘라버리는 것으로 끝나는 것이 아니라 계속해서 자라나는 것이라는 생각을 가지고 실시해야 한다</a:t>
            </a:r>
            <a:r>
              <a:rPr lang="en-US" altLang="ko-KR" dirty="0"/>
              <a:t>. </a:t>
            </a:r>
            <a:r>
              <a:rPr lang="ko-KR" altLang="en-US" dirty="0"/>
              <a:t>가지치기를 할 때에는 눈이나 잎이 나오는 방향이나 시기를 알고 실시해야 하며 </a:t>
            </a:r>
            <a:r>
              <a:rPr lang="ko-KR" altLang="en-US" dirty="0" err="1"/>
              <a:t>식재된</a:t>
            </a:r>
            <a:r>
              <a:rPr lang="ko-KR" altLang="en-US" dirty="0"/>
              <a:t> 위치나 주변 환경을 고려하고 생육상태를 파악한 후 적절한 방법을 선택해야 한다</a:t>
            </a:r>
            <a:r>
              <a:rPr lang="en-US" altLang="ko-KR" dirty="0"/>
              <a:t>.</a:t>
            </a:r>
            <a:endParaRPr lang="ko-KR" altLang="en-US" dirty="0"/>
          </a:p>
        </p:txBody>
      </p:sp>
      <p:pic>
        <p:nvPicPr>
          <p:cNvPr id="8" name="그림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314" y="3284984"/>
            <a:ext cx="5715798" cy="3372321"/>
          </a:xfrm>
          <a:prstGeom prst="rect">
            <a:avLst/>
          </a:prstGeom>
        </p:spPr>
      </p:pic>
    </p:spTree>
    <p:extLst>
      <p:ext uri="{BB962C8B-B14F-4D97-AF65-F5344CB8AC3E}">
        <p14:creationId xmlns:p14="http://schemas.microsoft.com/office/powerpoint/2010/main" val="2870156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한쪽 모서리는 잘리고 다른 쪽 모서리는 둥근 사각형 4"/>
          <p:cNvSpPr/>
          <p:nvPr/>
        </p:nvSpPr>
        <p:spPr>
          <a:xfrm>
            <a:off x="755576" y="332656"/>
            <a:ext cx="7704856" cy="2520280"/>
          </a:xfrm>
          <a:prstGeom prst="snip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992832" y="692696"/>
            <a:ext cx="7467600" cy="2232248"/>
          </a:xfrm>
        </p:spPr>
        <p:txBody>
          <a:bodyPr>
            <a:noAutofit/>
          </a:bodyPr>
          <a:lstStyle/>
          <a:p>
            <a:pPr latinLnBrk="0"/>
            <a:r>
              <a:rPr lang="en-US" altLang="ko-KR" sz="1200" dirty="0">
                <a:solidFill>
                  <a:schemeClr val="tx1"/>
                </a:solidFill>
                <a:latin typeface="HY신명조" panose="02030600000101010101" pitchFamily="18" charset="-127"/>
                <a:ea typeface="HY신명조" panose="02030600000101010101" pitchFamily="18" charset="-127"/>
              </a:rPr>
              <a:t>3</a:t>
            </a:r>
            <a:r>
              <a:rPr lang="ko-KR" altLang="en-US" sz="1200" dirty="0">
                <a:solidFill>
                  <a:schemeClr val="tx1"/>
                </a:solidFill>
                <a:latin typeface="HY신명조" panose="02030600000101010101" pitchFamily="18" charset="-127"/>
                <a:ea typeface="HY신명조" panose="02030600000101010101" pitchFamily="18" charset="-127"/>
              </a:rPr>
              <a:t>월에서 </a:t>
            </a:r>
            <a:r>
              <a:rPr lang="en-US" altLang="ko-KR" sz="1200" dirty="0">
                <a:solidFill>
                  <a:schemeClr val="tx1"/>
                </a:solidFill>
                <a:latin typeface="HY신명조" panose="02030600000101010101" pitchFamily="18" charset="-127"/>
                <a:ea typeface="HY신명조" panose="02030600000101010101" pitchFamily="18" charset="-127"/>
              </a:rPr>
              <a:t>5</a:t>
            </a:r>
            <a:r>
              <a:rPr lang="ko-KR" altLang="en-US" sz="1200" dirty="0">
                <a:solidFill>
                  <a:schemeClr val="tx1"/>
                </a:solidFill>
                <a:latin typeface="HY신명조" panose="02030600000101010101" pitchFamily="18" charset="-127"/>
                <a:ea typeface="HY신명조" panose="02030600000101010101" pitchFamily="18" charset="-127"/>
              </a:rPr>
              <a:t>월 사이에 꽃을 피우는 종이 상당히 많고 색채도 풍부하며 화려하다</a:t>
            </a:r>
            <a:r>
              <a:rPr lang="en-US" altLang="ko-KR" sz="1200" dirty="0">
                <a:solidFill>
                  <a:schemeClr val="tx1"/>
                </a:solidFill>
                <a:latin typeface="HY신명조" panose="02030600000101010101" pitchFamily="18" charset="-127"/>
                <a:ea typeface="HY신명조" panose="02030600000101010101" pitchFamily="18" charset="-127"/>
              </a:rPr>
              <a:t>.</a:t>
            </a:r>
            <a:br>
              <a:rPr lang="en-US" altLang="ko-KR" sz="1200" dirty="0">
                <a:solidFill>
                  <a:schemeClr val="tx1"/>
                </a:solidFill>
                <a:latin typeface="HY신명조" panose="02030600000101010101" pitchFamily="18" charset="-127"/>
                <a:ea typeface="HY신명조" panose="02030600000101010101" pitchFamily="18" charset="-127"/>
              </a:rPr>
            </a:br>
            <a:r>
              <a:rPr lang="ko-KR" altLang="en-US" sz="1200" dirty="0">
                <a:solidFill>
                  <a:schemeClr val="tx1"/>
                </a:solidFill>
                <a:latin typeface="HY신명조" panose="02030600000101010101" pitchFamily="18" charset="-127"/>
                <a:ea typeface="HY신명조" panose="02030600000101010101" pitchFamily="18" charset="-127"/>
              </a:rPr>
              <a:t>이 시기에 가지치기는 키를 키우거나 상록수의 수형형성 적기다</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그러나 수목의 생장기이므로 강한 전정은 피하고 </a:t>
            </a:r>
            <a:r>
              <a:rPr lang="ko-KR" altLang="en-US" sz="1200" dirty="0" err="1">
                <a:solidFill>
                  <a:schemeClr val="tx1"/>
                </a:solidFill>
                <a:latin typeface="HY신명조" panose="02030600000101010101" pitchFamily="18" charset="-127"/>
                <a:ea typeface="HY신명조" panose="02030600000101010101" pitchFamily="18" charset="-127"/>
              </a:rPr>
              <a:t>적아와</a:t>
            </a:r>
            <a:r>
              <a:rPr lang="ko-KR" altLang="en-US" sz="1200" dirty="0">
                <a:solidFill>
                  <a:schemeClr val="tx1"/>
                </a:solidFill>
                <a:latin typeface="HY신명조" panose="02030600000101010101" pitchFamily="18" charset="-127"/>
                <a:ea typeface="HY신명조" panose="02030600000101010101" pitchFamily="18" charset="-127"/>
              </a:rPr>
              <a:t> 적심 등 심하지 않은 생장 억제와 전정 작업을 실시하는 것이 좋다</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이 시기에 강한 전정을 하게 되면 수세가 약해지는 경우가 있다</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그러나 봄에 꽃을 피우는 수종인 진달래</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철쭉</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err="1">
                <a:solidFill>
                  <a:schemeClr val="tx1"/>
                </a:solidFill>
                <a:latin typeface="HY신명조" panose="02030600000101010101" pitchFamily="18" charset="-127"/>
                <a:ea typeface="HY신명조" panose="02030600000101010101" pitchFamily="18" charset="-127"/>
              </a:rPr>
              <a:t>목련류</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서향</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동백나무 등은 꽃이 </a:t>
            </a:r>
            <a:r>
              <a:rPr lang="ko-KR" altLang="en-US" sz="1200" dirty="0" err="1">
                <a:solidFill>
                  <a:schemeClr val="tx1"/>
                </a:solidFill>
                <a:latin typeface="HY신명조" panose="02030600000101010101" pitchFamily="18" charset="-127"/>
                <a:ea typeface="HY신명조" panose="02030600000101010101" pitchFamily="18" charset="-127"/>
              </a:rPr>
              <a:t>지고난</a:t>
            </a:r>
            <a:r>
              <a:rPr lang="ko-KR" altLang="en-US" sz="1200" dirty="0">
                <a:solidFill>
                  <a:schemeClr val="tx1"/>
                </a:solidFill>
                <a:latin typeface="HY신명조" panose="02030600000101010101" pitchFamily="18" charset="-127"/>
                <a:ea typeface="HY신명조" panose="02030600000101010101" pitchFamily="18" charset="-127"/>
              </a:rPr>
              <a:t> 후부터 </a:t>
            </a:r>
            <a:r>
              <a:rPr lang="en-US" altLang="ko-KR" sz="1200" dirty="0">
                <a:solidFill>
                  <a:schemeClr val="tx1"/>
                </a:solidFill>
                <a:latin typeface="HY신명조" panose="02030600000101010101" pitchFamily="18" charset="-127"/>
                <a:ea typeface="HY신명조" panose="02030600000101010101" pitchFamily="18" charset="-127"/>
              </a:rPr>
              <a:t>7</a:t>
            </a:r>
            <a:r>
              <a:rPr lang="ko-KR" altLang="en-US" sz="1200" dirty="0">
                <a:solidFill>
                  <a:schemeClr val="tx1"/>
                </a:solidFill>
                <a:latin typeface="HY신명조" panose="02030600000101010101" pitchFamily="18" charset="-127"/>
                <a:ea typeface="HY신명조" panose="02030600000101010101" pitchFamily="18" charset="-127"/>
              </a:rPr>
              <a:t>월 이전에 실시해야 한다</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또한 벚나무와 느티나무는 강한 전정을 피해 전정을 실시해야 하며 동백과 </a:t>
            </a:r>
            <a:r>
              <a:rPr lang="ko-KR" altLang="en-US" sz="1200" dirty="0" err="1">
                <a:solidFill>
                  <a:schemeClr val="tx1"/>
                </a:solidFill>
                <a:latin typeface="HY신명조" panose="02030600000101010101" pitchFamily="18" charset="-127"/>
                <a:ea typeface="HY신명조" panose="02030600000101010101" pitchFamily="18" charset="-127"/>
              </a:rPr>
              <a:t>목련류는</a:t>
            </a:r>
            <a:r>
              <a:rPr lang="ko-KR" altLang="en-US" sz="1200" dirty="0">
                <a:solidFill>
                  <a:schemeClr val="tx1"/>
                </a:solidFill>
                <a:latin typeface="HY신명조" panose="02030600000101010101" pitchFamily="18" charset="-127"/>
                <a:ea typeface="HY신명조" panose="02030600000101010101" pitchFamily="18" charset="-127"/>
              </a:rPr>
              <a:t> 눈의 유무를 살펴 눈의 바로 위에서 가지를 잘라주고 진달래와 </a:t>
            </a:r>
            <a:r>
              <a:rPr lang="ko-KR" altLang="en-US" sz="1200" dirty="0" err="1">
                <a:solidFill>
                  <a:schemeClr val="tx1"/>
                </a:solidFill>
                <a:latin typeface="HY신명조" panose="02030600000101010101" pitchFamily="18" charset="-127"/>
                <a:ea typeface="HY신명조" panose="02030600000101010101" pitchFamily="18" charset="-127"/>
              </a:rPr>
              <a:t>철쭉류는</a:t>
            </a:r>
            <a:r>
              <a:rPr lang="ko-KR" altLang="en-US" sz="1200" dirty="0">
                <a:solidFill>
                  <a:schemeClr val="tx1"/>
                </a:solidFill>
                <a:latin typeface="HY신명조" panose="02030600000101010101" pitchFamily="18" charset="-127"/>
                <a:ea typeface="HY신명조" panose="02030600000101010101" pitchFamily="18" charset="-127"/>
              </a:rPr>
              <a:t> 눈의 위치와는 상관없이 자를 수 있다</a:t>
            </a:r>
            <a:r>
              <a:rPr lang="en-US" altLang="ko-KR" sz="1200" dirty="0">
                <a:solidFill>
                  <a:schemeClr val="tx1"/>
                </a:solidFill>
                <a:latin typeface="HY신명조" panose="02030600000101010101" pitchFamily="18" charset="-127"/>
                <a:ea typeface="HY신명조" panose="02030600000101010101" pitchFamily="18" charset="-127"/>
              </a:rPr>
              <a:t>.</a:t>
            </a:r>
            <a:br>
              <a:rPr lang="en-US" altLang="ko-KR" sz="1200" dirty="0">
                <a:solidFill>
                  <a:schemeClr val="tx1"/>
                </a:solidFill>
                <a:latin typeface="HY신명조" panose="02030600000101010101" pitchFamily="18" charset="-127"/>
                <a:ea typeface="HY신명조" panose="02030600000101010101" pitchFamily="18" charset="-127"/>
              </a:rPr>
            </a:br>
            <a:r>
              <a:rPr lang="ko-KR" altLang="en-US" sz="1200" dirty="0">
                <a:solidFill>
                  <a:schemeClr val="tx1"/>
                </a:solidFill>
                <a:latin typeface="HY신명조" panose="02030600000101010101" pitchFamily="18" charset="-127"/>
                <a:ea typeface="HY신명조" panose="02030600000101010101" pitchFamily="18" charset="-127"/>
              </a:rPr>
              <a:t>봄에 싹을 틔운 새로운 가지는 충분한 광합성을 하므로 잎이 무성해지고 가지가 굵게 되며 성장이 활발해져서 수형이 제멋대로 자라고 </a:t>
            </a:r>
            <a:r>
              <a:rPr lang="ko-KR" altLang="en-US" sz="1200" dirty="0" err="1">
                <a:solidFill>
                  <a:schemeClr val="tx1"/>
                </a:solidFill>
                <a:latin typeface="HY신명조" panose="02030600000101010101" pitchFamily="18" charset="-127"/>
                <a:ea typeface="HY신명조" panose="02030600000101010101" pitchFamily="18" charset="-127"/>
              </a:rPr>
              <a:t>도장지</a:t>
            </a:r>
            <a:r>
              <a:rPr lang="ko-KR" altLang="en-US" sz="1200" dirty="0">
                <a:solidFill>
                  <a:schemeClr val="tx1"/>
                </a:solidFill>
                <a:latin typeface="HY신명조" panose="02030600000101010101" pitchFamily="18" charset="-127"/>
                <a:ea typeface="HY신명조" panose="02030600000101010101" pitchFamily="18" charset="-127"/>
              </a:rPr>
              <a:t> 등이 발생된다</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그러나 너무 더워지게 되면 수목은 성장을 멈추고 양분의 축적을 하게 되는데 이는 화목이나 과수의 </a:t>
            </a:r>
            <a:r>
              <a:rPr lang="ko-KR" altLang="en-US" sz="1200" dirty="0" err="1">
                <a:solidFill>
                  <a:schemeClr val="tx1"/>
                </a:solidFill>
                <a:latin typeface="HY신명조" panose="02030600000101010101" pitchFamily="18" charset="-127"/>
                <a:ea typeface="HY신명조" panose="02030600000101010101" pitchFamily="18" charset="-127"/>
              </a:rPr>
              <a:t>화아분화와</a:t>
            </a:r>
            <a:r>
              <a:rPr lang="ko-KR" altLang="en-US" sz="1200" dirty="0">
                <a:solidFill>
                  <a:schemeClr val="tx1"/>
                </a:solidFill>
                <a:latin typeface="HY신명조" panose="02030600000101010101" pitchFamily="18" charset="-127"/>
                <a:ea typeface="HY신명조" panose="02030600000101010101" pitchFamily="18" charset="-127"/>
              </a:rPr>
              <a:t> 밀접한 관계를 가진다</a:t>
            </a:r>
            <a:r>
              <a:rPr lang="en-US" altLang="ko-KR" sz="1200" dirty="0">
                <a:solidFill>
                  <a:schemeClr val="tx1"/>
                </a:solidFill>
                <a:latin typeface="HY신명조" panose="02030600000101010101" pitchFamily="18" charset="-127"/>
                <a:ea typeface="HY신명조" panose="02030600000101010101" pitchFamily="18" charset="-127"/>
              </a:rPr>
              <a:t>. </a:t>
            </a:r>
            <a:r>
              <a:rPr lang="ko-KR" altLang="en-US" sz="1200" dirty="0">
                <a:solidFill>
                  <a:schemeClr val="tx1"/>
                </a:solidFill>
                <a:latin typeface="HY신명조" panose="02030600000101010101" pitchFamily="18" charset="-127"/>
                <a:ea typeface="HY신명조" panose="02030600000101010101" pitchFamily="18" charset="-127"/>
              </a:rPr>
              <a:t>따라서 여름에 실시하는 하기전정은 </a:t>
            </a:r>
            <a:r>
              <a:rPr lang="ko-KR" altLang="en-US" sz="1200" dirty="0" err="1">
                <a:solidFill>
                  <a:schemeClr val="tx1"/>
                </a:solidFill>
                <a:latin typeface="HY신명조" panose="02030600000101010101" pitchFamily="18" charset="-127"/>
                <a:ea typeface="HY신명조" panose="02030600000101010101" pitchFamily="18" charset="-127"/>
              </a:rPr>
              <a:t>영양축적기에</a:t>
            </a:r>
            <a:r>
              <a:rPr lang="ko-KR" altLang="en-US" sz="1200" dirty="0">
                <a:solidFill>
                  <a:schemeClr val="tx1"/>
                </a:solidFill>
                <a:latin typeface="HY신명조" panose="02030600000101010101" pitchFamily="18" charset="-127"/>
                <a:ea typeface="HY신명조" panose="02030600000101010101" pitchFamily="18" charset="-127"/>
              </a:rPr>
              <a:t> 있는 수목에 스트레스를 주지 않도록 </a:t>
            </a:r>
            <a:r>
              <a:rPr lang="ko-KR" altLang="en-US" sz="1200" dirty="0" err="1">
                <a:solidFill>
                  <a:schemeClr val="tx1"/>
                </a:solidFill>
                <a:latin typeface="HY신명조" panose="02030600000101010101" pitchFamily="18" charset="-127"/>
                <a:ea typeface="HY신명조" panose="02030600000101010101" pitchFamily="18" charset="-127"/>
              </a:rPr>
              <a:t>강전정은</a:t>
            </a:r>
            <a:r>
              <a:rPr lang="ko-KR" altLang="en-US" sz="1200" dirty="0">
                <a:solidFill>
                  <a:schemeClr val="tx1"/>
                </a:solidFill>
                <a:latin typeface="HY신명조" panose="02030600000101010101" pitchFamily="18" charset="-127"/>
                <a:ea typeface="HY신명조" panose="02030600000101010101" pitchFamily="18" charset="-127"/>
              </a:rPr>
              <a:t> 피하고 </a:t>
            </a:r>
            <a:r>
              <a:rPr lang="ko-KR" altLang="en-US" sz="1200" dirty="0" err="1">
                <a:solidFill>
                  <a:schemeClr val="tx1"/>
                </a:solidFill>
                <a:latin typeface="HY신명조" panose="02030600000101010101" pitchFamily="18" charset="-127"/>
                <a:ea typeface="HY신명조" panose="02030600000101010101" pitchFamily="18" charset="-127"/>
              </a:rPr>
              <a:t>밀생된</a:t>
            </a:r>
            <a:r>
              <a:rPr lang="ko-KR" altLang="en-US" sz="1200" dirty="0">
                <a:solidFill>
                  <a:schemeClr val="tx1"/>
                </a:solidFill>
                <a:latin typeface="HY신명조" panose="02030600000101010101" pitchFamily="18" charset="-127"/>
                <a:ea typeface="HY신명조" panose="02030600000101010101" pitchFamily="18" charset="-127"/>
              </a:rPr>
              <a:t> 가지를 솎아주고 </a:t>
            </a:r>
            <a:r>
              <a:rPr lang="ko-KR" altLang="en-US" sz="1200" dirty="0" err="1">
                <a:solidFill>
                  <a:schemeClr val="tx1"/>
                </a:solidFill>
                <a:latin typeface="HY신명조" panose="02030600000101010101" pitchFamily="18" charset="-127"/>
                <a:ea typeface="HY신명조" panose="02030600000101010101" pitchFamily="18" charset="-127"/>
              </a:rPr>
              <a:t>도장지를</a:t>
            </a:r>
            <a:r>
              <a:rPr lang="ko-KR" altLang="en-US" sz="1200" dirty="0">
                <a:solidFill>
                  <a:schemeClr val="tx1"/>
                </a:solidFill>
                <a:latin typeface="HY신명조" panose="02030600000101010101" pitchFamily="18" charset="-127"/>
                <a:ea typeface="HY신명조" panose="02030600000101010101" pitchFamily="18" charset="-127"/>
              </a:rPr>
              <a:t> 정리하는 기초적인 가지치기를 실시해야 한다</a:t>
            </a:r>
            <a:r>
              <a:rPr lang="en-US" altLang="ko-KR" sz="1200" dirty="0">
                <a:solidFill>
                  <a:schemeClr val="tx1"/>
                </a:solidFill>
                <a:latin typeface="HY신명조" panose="02030600000101010101" pitchFamily="18" charset="-127"/>
                <a:ea typeface="HY신명조" panose="02030600000101010101" pitchFamily="18" charset="-127"/>
              </a:rPr>
              <a:t>. </a:t>
            </a:r>
            <a:br>
              <a:rPr lang="en-US" altLang="ko-KR" sz="1200" dirty="0">
                <a:solidFill>
                  <a:schemeClr val="tx1"/>
                </a:solidFill>
                <a:latin typeface="HY신명조" panose="02030600000101010101" pitchFamily="18" charset="-127"/>
                <a:ea typeface="HY신명조" panose="02030600000101010101" pitchFamily="18" charset="-127"/>
              </a:rPr>
            </a:br>
            <a:endParaRPr lang="ko-KR" altLang="en-US" sz="1200" dirty="0">
              <a:solidFill>
                <a:schemeClr val="tx1"/>
              </a:solidFill>
              <a:latin typeface="HY신명조" panose="02030600000101010101" pitchFamily="18" charset="-127"/>
              <a:ea typeface="HY신명조" panose="02030600000101010101" pitchFamily="18" charset="-127"/>
            </a:endParaRPr>
          </a:p>
        </p:txBody>
      </p:sp>
      <p:pic>
        <p:nvPicPr>
          <p:cNvPr id="6" name="그림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3238760"/>
            <a:ext cx="6696743" cy="3286584"/>
          </a:xfrm>
          <a:prstGeom prst="rect">
            <a:avLst/>
          </a:prstGeom>
          <a:effectLst>
            <a:glow rad="355600">
              <a:schemeClr val="accent2">
                <a:alpha val="40000"/>
              </a:schemeClr>
            </a:glow>
          </a:effectLst>
        </p:spPr>
      </p:pic>
    </p:spTree>
    <p:extLst>
      <p:ext uri="{BB962C8B-B14F-4D97-AF65-F5344CB8AC3E}">
        <p14:creationId xmlns:p14="http://schemas.microsoft.com/office/powerpoint/2010/main" val="113769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대각선 방향의 모서리가 잘린 사각형 3"/>
          <p:cNvSpPr/>
          <p:nvPr/>
        </p:nvSpPr>
        <p:spPr>
          <a:xfrm>
            <a:off x="539552" y="404664"/>
            <a:ext cx="7848872" cy="2880320"/>
          </a:xfrm>
          <a:prstGeom prst="snip2Diag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899592" y="548680"/>
            <a:ext cx="7467600" cy="3096344"/>
          </a:xfrm>
        </p:spPr>
        <p:txBody>
          <a:bodyPr>
            <a:noAutofit/>
          </a:bodyPr>
          <a:lstStyle/>
          <a:p>
            <a:pPr latinLnBrk="0"/>
            <a:r>
              <a:rPr lang="en-US" altLang="ko-KR" sz="1400" dirty="0">
                <a:solidFill>
                  <a:schemeClr val="tx1"/>
                </a:solidFill>
                <a:latin typeface="HY신명조" panose="02030600000101010101" pitchFamily="18" charset="-127"/>
                <a:ea typeface="HY신명조" panose="02030600000101010101" pitchFamily="18" charset="-127"/>
              </a:rPr>
              <a:t>9</a:t>
            </a:r>
            <a:r>
              <a:rPr lang="ko-KR" altLang="en-US" sz="1400" dirty="0">
                <a:solidFill>
                  <a:schemeClr val="tx1"/>
                </a:solidFill>
                <a:latin typeface="HY신명조" panose="02030600000101010101" pitchFamily="18" charset="-127"/>
                <a:ea typeface="HY신명조" panose="02030600000101010101" pitchFamily="18" charset="-127"/>
              </a:rPr>
              <a:t>월부터 가을에 실시하는 가지치기에 적합한 수목은 은행나무</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단풍나무</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층층나무</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화살나무</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남천 </a:t>
            </a:r>
            <a:r>
              <a:rPr lang="ko-KR" altLang="en-US" sz="1400" dirty="0" err="1">
                <a:solidFill>
                  <a:schemeClr val="tx1"/>
                </a:solidFill>
                <a:latin typeface="HY신명조" panose="02030600000101010101" pitchFamily="18" charset="-127"/>
                <a:ea typeface="HY신명조" panose="02030600000101010101" pitchFamily="18" charset="-127"/>
              </a:rPr>
              <a:t>백량금</a:t>
            </a:r>
            <a:r>
              <a:rPr lang="ko-KR" altLang="en-US" sz="1400" dirty="0">
                <a:solidFill>
                  <a:schemeClr val="tx1"/>
                </a:solidFill>
                <a:latin typeface="HY신명조" panose="02030600000101010101" pitchFamily="18" charset="-127"/>
                <a:ea typeface="HY신명조" panose="02030600000101010101" pitchFamily="18" charset="-127"/>
              </a:rPr>
              <a:t> 등과 식용할 수 있는 열매를 가진 나무들이다</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유실수의 경우에는 너무 많은 과실을 결실하는 경우 수세가 나빠질 수 있어 전정 시 주의해야 한다</a:t>
            </a:r>
            <a:r>
              <a:rPr lang="en-US" altLang="ko-KR" sz="1400" dirty="0">
                <a:solidFill>
                  <a:schemeClr val="tx1"/>
                </a:solidFill>
                <a:latin typeface="HY신명조" panose="02030600000101010101" pitchFamily="18" charset="-127"/>
                <a:ea typeface="HY신명조" panose="02030600000101010101" pitchFamily="18" charset="-127"/>
              </a:rPr>
              <a:t>.</a:t>
            </a:r>
            <a:br>
              <a:rPr lang="en-US" altLang="ko-KR" sz="1400" dirty="0">
                <a:solidFill>
                  <a:schemeClr val="tx1"/>
                </a:solidFill>
                <a:latin typeface="HY신명조" panose="02030600000101010101" pitchFamily="18" charset="-127"/>
                <a:ea typeface="HY신명조" panose="02030600000101010101" pitchFamily="18" charset="-127"/>
              </a:rPr>
            </a:br>
            <a:r>
              <a:rPr lang="ko-KR" altLang="en-US" sz="1400" dirty="0">
                <a:solidFill>
                  <a:schemeClr val="tx1"/>
                </a:solidFill>
                <a:latin typeface="HY신명조" panose="02030600000101010101" pitchFamily="18" charset="-127"/>
                <a:ea typeface="HY신명조" panose="02030600000101010101" pitchFamily="18" charset="-127"/>
              </a:rPr>
              <a:t>또 조경수 중 주목이나 향나무 등 깎아 손질하는 수목인 경우에는 신엽이 절단부위를 덮어 보이지 않게 하기 때문에 </a:t>
            </a:r>
            <a:r>
              <a:rPr lang="en-US" altLang="ko-KR" sz="1400" dirty="0">
                <a:solidFill>
                  <a:schemeClr val="tx1"/>
                </a:solidFill>
                <a:latin typeface="HY신명조" panose="02030600000101010101" pitchFamily="18" charset="-127"/>
                <a:ea typeface="HY신명조" panose="02030600000101010101" pitchFamily="18" charset="-127"/>
              </a:rPr>
              <a:t>9</a:t>
            </a:r>
            <a:r>
              <a:rPr lang="ko-KR" altLang="en-US" sz="1400" dirty="0">
                <a:solidFill>
                  <a:schemeClr val="tx1"/>
                </a:solidFill>
                <a:latin typeface="HY신명조" panose="02030600000101010101" pitchFamily="18" charset="-127"/>
                <a:ea typeface="HY신명조" panose="02030600000101010101" pitchFamily="18" charset="-127"/>
              </a:rPr>
              <a:t>월 중하순에 전정을 실시하는 것이 좋다</a:t>
            </a:r>
            <a:r>
              <a:rPr lang="en-US" altLang="ko-KR" sz="1400" dirty="0">
                <a:solidFill>
                  <a:schemeClr val="tx1"/>
                </a:solidFill>
                <a:latin typeface="HY신명조" panose="02030600000101010101" pitchFamily="18" charset="-127"/>
                <a:ea typeface="HY신명조" panose="02030600000101010101" pitchFamily="18" charset="-127"/>
              </a:rPr>
              <a:t>.</a:t>
            </a:r>
            <a:br>
              <a:rPr lang="en-US" altLang="ko-KR" sz="1400" dirty="0">
                <a:solidFill>
                  <a:schemeClr val="tx1"/>
                </a:solidFill>
                <a:latin typeface="HY신명조" panose="02030600000101010101" pitchFamily="18" charset="-127"/>
                <a:ea typeface="HY신명조" panose="02030600000101010101" pitchFamily="18" charset="-127"/>
              </a:rPr>
            </a:br>
            <a:r>
              <a:rPr lang="en-US" altLang="ko-KR" sz="1400" dirty="0">
                <a:solidFill>
                  <a:schemeClr val="tx1"/>
                </a:solidFill>
                <a:latin typeface="HY신명조" panose="02030600000101010101" pitchFamily="18" charset="-127"/>
                <a:ea typeface="HY신명조" panose="02030600000101010101" pitchFamily="18" charset="-127"/>
              </a:rPr>
              <a:t>11</a:t>
            </a:r>
            <a:r>
              <a:rPr lang="ko-KR" altLang="en-US" sz="1400" dirty="0">
                <a:solidFill>
                  <a:schemeClr val="tx1"/>
                </a:solidFill>
                <a:latin typeface="HY신명조" panose="02030600000101010101" pitchFamily="18" charset="-127"/>
                <a:ea typeface="HY신명조" panose="02030600000101010101" pitchFamily="18" charset="-127"/>
              </a:rPr>
              <a:t>월에는 낙엽수 중 일부 수종은 휴면기가 되므로 동기 전정과 같이 가지치기를 실시해도 좋다</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침엽수의 고엽제거와 남부지방의 상록 활엽수 전정은 </a:t>
            </a:r>
            <a:r>
              <a:rPr lang="ko-KR" altLang="en-US" sz="1400" dirty="0" err="1">
                <a:solidFill>
                  <a:schemeClr val="tx1"/>
                </a:solidFill>
                <a:latin typeface="HY신명조" panose="02030600000101010101" pitchFamily="18" charset="-127"/>
                <a:ea typeface="HY신명조" panose="02030600000101010101" pitchFamily="18" charset="-127"/>
              </a:rPr>
              <a:t>추기전정이</a:t>
            </a:r>
            <a:r>
              <a:rPr lang="ko-KR" altLang="en-US" sz="1400" dirty="0">
                <a:solidFill>
                  <a:schemeClr val="tx1"/>
                </a:solidFill>
                <a:latin typeface="HY신명조" panose="02030600000101010101" pitchFamily="18" charset="-127"/>
                <a:ea typeface="HY신명조" panose="02030600000101010101" pitchFamily="18" charset="-127"/>
              </a:rPr>
              <a:t> 가장 적기라고 할 수 있다</a:t>
            </a:r>
            <a:r>
              <a:rPr lang="en-US" altLang="ko-KR" sz="1400" dirty="0">
                <a:solidFill>
                  <a:schemeClr val="tx1"/>
                </a:solidFill>
                <a:latin typeface="HY신명조" panose="02030600000101010101" pitchFamily="18" charset="-127"/>
                <a:ea typeface="HY신명조" panose="02030600000101010101" pitchFamily="18" charset="-127"/>
              </a:rPr>
              <a:t>.</a:t>
            </a:r>
            <a:br>
              <a:rPr lang="en-US" altLang="ko-KR" sz="1400" dirty="0">
                <a:solidFill>
                  <a:schemeClr val="tx1"/>
                </a:solidFill>
                <a:latin typeface="HY신명조" panose="02030600000101010101" pitchFamily="18" charset="-127"/>
                <a:ea typeface="HY신명조" panose="02030600000101010101" pitchFamily="18" charset="-127"/>
              </a:rPr>
            </a:br>
            <a:r>
              <a:rPr lang="ko-KR" altLang="en-US" sz="1400" dirty="0">
                <a:solidFill>
                  <a:schemeClr val="tx1"/>
                </a:solidFill>
                <a:latin typeface="HY신명조" panose="02030600000101010101" pitchFamily="18" charset="-127"/>
                <a:ea typeface="HY신명조" panose="02030600000101010101" pitchFamily="18" charset="-127"/>
              </a:rPr>
              <a:t>동기에는 기온이 떨어지고 수목의 생리적인 기능이 저하돼 광합성 등의 신진대사활동이 적어지고 수분의 흡수도 적어지는 휴면기에 접어든다</a:t>
            </a:r>
            <a:r>
              <a:rPr lang="en-US" altLang="ko-KR" sz="1400" dirty="0">
                <a:solidFill>
                  <a:schemeClr val="tx1"/>
                </a:solidFill>
                <a:latin typeface="HY신명조" panose="02030600000101010101" pitchFamily="18" charset="-127"/>
                <a:ea typeface="HY신명조" panose="02030600000101010101" pitchFamily="18" charset="-127"/>
              </a:rPr>
              <a:t>.</a:t>
            </a:r>
            <a:br>
              <a:rPr lang="en-US" altLang="ko-KR" sz="1400" dirty="0">
                <a:solidFill>
                  <a:schemeClr val="tx1"/>
                </a:solidFill>
                <a:latin typeface="HY신명조" panose="02030600000101010101" pitchFamily="18" charset="-127"/>
                <a:ea typeface="HY신명조" panose="02030600000101010101" pitchFamily="18" charset="-127"/>
              </a:rPr>
            </a:br>
            <a:r>
              <a:rPr lang="ko-KR" altLang="en-US" sz="1400" dirty="0">
                <a:solidFill>
                  <a:schemeClr val="tx1"/>
                </a:solidFill>
                <a:latin typeface="HY신명조" panose="02030600000101010101" pitchFamily="18" charset="-127"/>
                <a:ea typeface="HY신명조" panose="02030600000101010101" pitchFamily="18" charset="-127"/>
              </a:rPr>
              <a:t>그러나 모든 활동을 중지하는 것이 아니고 잎이 떨어진 가지에 </a:t>
            </a:r>
            <a:r>
              <a:rPr lang="ko-KR" altLang="en-US" sz="1400" dirty="0" err="1">
                <a:solidFill>
                  <a:schemeClr val="tx1"/>
                </a:solidFill>
                <a:latin typeface="HY신명조" panose="02030600000101010101" pitchFamily="18" charset="-127"/>
                <a:ea typeface="HY신명조" panose="02030600000101010101" pitchFamily="18" charset="-127"/>
              </a:rPr>
              <a:t>동아가</a:t>
            </a:r>
            <a:r>
              <a:rPr lang="ko-KR" altLang="en-US" sz="1400" dirty="0">
                <a:solidFill>
                  <a:schemeClr val="tx1"/>
                </a:solidFill>
                <a:latin typeface="HY신명조" panose="02030600000101010101" pitchFamily="18" charset="-127"/>
                <a:ea typeface="HY신명조" panose="02030600000101010101" pitchFamily="18" charset="-127"/>
              </a:rPr>
              <a:t> 발생돼 점점 커지게 된다</a:t>
            </a:r>
            <a:r>
              <a:rPr lang="en-US" altLang="ko-KR" sz="1400" dirty="0">
                <a:solidFill>
                  <a:schemeClr val="tx1"/>
                </a:solidFill>
                <a:latin typeface="HY신명조" panose="02030600000101010101" pitchFamily="18" charset="-127"/>
                <a:ea typeface="HY신명조" panose="02030600000101010101" pitchFamily="18" charset="-127"/>
              </a:rPr>
              <a:t>. </a:t>
            </a:r>
            <a:r>
              <a:rPr lang="ko-KR" altLang="en-US" sz="1400" dirty="0">
                <a:solidFill>
                  <a:schemeClr val="tx1"/>
                </a:solidFill>
                <a:latin typeface="HY신명조" panose="02030600000101010101" pitchFamily="18" charset="-127"/>
                <a:ea typeface="HY신명조" panose="02030600000101010101" pitchFamily="18" charset="-127"/>
              </a:rPr>
              <a:t>이 시기의 전정 작업은 굵은 가지를 솎아내고 잘라내는 강 전정을 해도 수목이 스트레스를 적게 받는 시기다</a:t>
            </a:r>
            <a:r>
              <a:rPr lang="en-US" altLang="ko-KR" sz="1400" dirty="0">
                <a:solidFill>
                  <a:schemeClr val="tx1"/>
                </a:solidFill>
                <a:latin typeface="HY신명조" panose="02030600000101010101" pitchFamily="18" charset="-127"/>
                <a:ea typeface="HY신명조" panose="02030600000101010101" pitchFamily="18" charset="-127"/>
              </a:rPr>
              <a:t>.</a:t>
            </a:r>
            <a:br>
              <a:rPr lang="en-US" altLang="ko-KR" sz="1400" dirty="0">
                <a:solidFill>
                  <a:schemeClr val="tx1"/>
                </a:solidFill>
                <a:latin typeface="HY신명조" panose="02030600000101010101" pitchFamily="18" charset="-127"/>
                <a:ea typeface="HY신명조" panose="02030600000101010101" pitchFamily="18" charset="-127"/>
              </a:rPr>
            </a:br>
            <a:r>
              <a:rPr lang="en-US" altLang="ko-KR" sz="1400" dirty="0">
                <a:solidFill>
                  <a:schemeClr val="tx1"/>
                </a:solidFill>
              </a:rPr>
              <a:t/>
            </a:r>
            <a:br>
              <a:rPr lang="en-US" altLang="ko-KR" sz="1400" dirty="0">
                <a:solidFill>
                  <a:schemeClr val="tx1"/>
                </a:solidFill>
              </a:rPr>
            </a:br>
            <a:endParaRPr lang="ko-KR" altLang="en-US" sz="1400" dirty="0">
              <a:solidFill>
                <a:schemeClr val="tx1"/>
              </a:solidFill>
            </a:endParaRPr>
          </a:p>
        </p:txBody>
      </p:sp>
      <p:sp>
        <p:nvSpPr>
          <p:cNvPr id="6" name="구름 모양 설명선 5"/>
          <p:cNvSpPr/>
          <p:nvPr/>
        </p:nvSpPr>
        <p:spPr>
          <a:xfrm>
            <a:off x="2195736" y="3933056"/>
            <a:ext cx="3960440" cy="2160240"/>
          </a:xfrm>
          <a:prstGeom prst="cloudCallout">
            <a:avLst/>
          </a:prstGeom>
          <a:solidFill>
            <a:schemeClr val="bg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Box 6"/>
          <p:cNvSpPr txBox="1"/>
          <p:nvPr/>
        </p:nvSpPr>
        <p:spPr>
          <a:xfrm>
            <a:off x="3347864" y="4509120"/>
            <a:ext cx="2016224" cy="800219"/>
          </a:xfrm>
          <a:prstGeom prst="rect">
            <a:avLst/>
          </a:prstGeom>
          <a:noFill/>
        </p:spPr>
        <p:txBody>
          <a:bodyPr wrap="square" rtlCol="0">
            <a:spAutoFit/>
          </a:bodyPr>
          <a:lstStyle/>
          <a:p>
            <a:r>
              <a:rPr lang="ko-KR" altLang="en-US" sz="2300" dirty="0" smtClean="0"/>
              <a:t>버려지면 쓰레기 </a:t>
            </a:r>
            <a:endParaRPr lang="en-US" altLang="ko-KR" sz="2300" dirty="0" smtClean="0"/>
          </a:p>
          <a:p>
            <a:r>
              <a:rPr lang="ko-KR" altLang="en-US" sz="2300" dirty="0" err="1" smtClean="0"/>
              <a:t>잘쓰면</a:t>
            </a:r>
            <a:r>
              <a:rPr lang="ko-KR" altLang="en-US" sz="2300" dirty="0" smtClean="0"/>
              <a:t> 자원</a:t>
            </a:r>
            <a:endParaRPr lang="ko-KR" altLang="en-US" sz="2300" dirty="0"/>
          </a:p>
        </p:txBody>
      </p:sp>
    </p:spTree>
    <p:extLst>
      <p:ext uri="{BB962C8B-B14F-4D97-AF65-F5344CB8AC3E}">
        <p14:creationId xmlns:p14="http://schemas.microsoft.com/office/powerpoint/2010/main" val="3238310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090" y="60619"/>
            <a:ext cx="3676830" cy="6680760"/>
          </a:xfrm>
          <a:prstGeom prst="rect">
            <a:avLst/>
          </a:prstGeom>
        </p:spPr>
      </p:pic>
      <p:sp>
        <p:nvSpPr>
          <p:cNvPr id="5" name="직사각형 4"/>
          <p:cNvSpPr/>
          <p:nvPr/>
        </p:nvSpPr>
        <p:spPr>
          <a:xfrm>
            <a:off x="4596161" y="210126"/>
            <a:ext cx="3360215" cy="338554"/>
          </a:xfrm>
          <a:prstGeom prst="rect">
            <a:avLst/>
          </a:prstGeom>
        </p:spPr>
        <p:txBody>
          <a:bodyPr wrap="none">
            <a:spAutoFit/>
          </a:bodyPr>
          <a:lstStyle/>
          <a:p>
            <a:r>
              <a:rPr lang="ko-KR" altLang="en-US" sz="1600" b="1" dirty="0"/>
              <a:t>가로수 플라타너스 가지치기 시기 ‘논란’</a:t>
            </a:r>
          </a:p>
        </p:txBody>
      </p:sp>
      <p:sp>
        <p:nvSpPr>
          <p:cNvPr id="6" name="직사각형 5"/>
          <p:cNvSpPr/>
          <p:nvPr/>
        </p:nvSpPr>
        <p:spPr>
          <a:xfrm>
            <a:off x="3995936" y="591071"/>
            <a:ext cx="4572000" cy="461665"/>
          </a:xfrm>
          <a:prstGeom prst="rect">
            <a:avLst/>
          </a:prstGeom>
        </p:spPr>
        <p:txBody>
          <a:bodyPr>
            <a:spAutoFit/>
          </a:bodyPr>
          <a:lstStyle/>
          <a:p>
            <a:pPr latinLnBrk="0"/>
            <a:r>
              <a:rPr lang="ko-KR" altLang="en-US" sz="1200" b="1" dirty="0"/>
              <a:t>전문가 “</a:t>
            </a:r>
            <a:r>
              <a:rPr lang="ko-KR" altLang="en-US" sz="1200" b="1" dirty="0" err="1"/>
              <a:t>낙엽지는</a:t>
            </a:r>
            <a:r>
              <a:rPr lang="ko-KR" altLang="en-US" sz="1200" b="1" dirty="0"/>
              <a:t> 가을</a:t>
            </a:r>
            <a:r>
              <a:rPr lang="en-US" altLang="ko-KR" sz="1200" b="1" dirty="0"/>
              <a:t>·</a:t>
            </a:r>
            <a:r>
              <a:rPr lang="ko-KR" altLang="en-US" sz="1200" b="1" dirty="0"/>
              <a:t>겨울이 적당</a:t>
            </a:r>
            <a:r>
              <a:rPr lang="en-US" altLang="ko-KR" sz="1200" b="1" dirty="0"/>
              <a:t>…</a:t>
            </a:r>
            <a:r>
              <a:rPr lang="ko-KR" altLang="en-US" sz="1200" b="1" dirty="0"/>
              <a:t>봄에 하면 고사우려</a:t>
            </a:r>
            <a:r>
              <a:rPr lang="ko-KR" altLang="en-US" sz="1200" b="1" dirty="0" smtClean="0"/>
              <a:t>”광주시 </a:t>
            </a:r>
            <a:r>
              <a:rPr lang="ko-KR" altLang="en-US" sz="1200" b="1" dirty="0"/>
              <a:t>“산림청 매뉴얼 따라</a:t>
            </a:r>
          </a:p>
        </p:txBody>
      </p:sp>
      <p:sp>
        <p:nvSpPr>
          <p:cNvPr id="7" name="직사각형 6"/>
          <p:cNvSpPr/>
          <p:nvPr/>
        </p:nvSpPr>
        <p:spPr>
          <a:xfrm>
            <a:off x="4139952" y="1185421"/>
            <a:ext cx="4572000" cy="5339923"/>
          </a:xfrm>
          <a:prstGeom prst="rect">
            <a:avLst/>
          </a:prstGeom>
        </p:spPr>
        <p:txBody>
          <a:bodyPr>
            <a:spAutoFit/>
          </a:bodyPr>
          <a:lstStyle/>
          <a:p>
            <a:pPr latinLnBrk="0"/>
            <a:r>
              <a:rPr lang="ko-KR" altLang="en-US" sz="1100" dirty="0">
                <a:latin typeface="08서울남산체 B" panose="02020603020101020101" pitchFamily="18" charset="-127"/>
                <a:ea typeface="08서울남산체 B" panose="02020603020101020101" pitchFamily="18" charset="-127"/>
              </a:rPr>
              <a:t>광주지역 도로변에 심어진 가로수가 대부분이 푸르름이 짙어가고 있는 가운데 유독 </a:t>
            </a:r>
            <a:r>
              <a:rPr lang="ko-KR" altLang="en-US" sz="1100" dirty="0" err="1">
                <a:latin typeface="08서울남산체 B" panose="02020603020101020101" pitchFamily="18" charset="-127"/>
                <a:ea typeface="08서울남산체 B" panose="02020603020101020101" pitchFamily="18" charset="-127"/>
              </a:rPr>
              <a:t>버즘나무</a:t>
            </a:r>
            <a:r>
              <a:rPr lang="en-US" altLang="ko-KR" sz="1100" dirty="0">
                <a:latin typeface="08서울남산체 B" panose="02020603020101020101" pitchFamily="18" charset="-127"/>
                <a:ea typeface="08서울남산체 B" panose="02020603020101020101" pitchFamily="18" charset="-127"/>
              </a:rPr>
              <a:t>(</a:t>
            </a:r>
            <a:r>
              <a:rPr lang="ko-KR" altLang="en-US" sz="1100" dirty="0">
                <a:latin typeface="08서울남산체 B" panose="02020603020101020101" pitchFamily="18" charset="-127"/>
                <a:ea typeface="08서울남산체 B" panose="02020603020101020101" pitchFamily="18" charset="-127"/>
              </a:rPr>
              <a:t>플라타너스</a:t>
            </a:r>
            <a:r>
              <a:rPr lang="en-US" altLang="ko-KR" sz="1100" dirty="0">
                <a:latin typeface="08서울남산체 B" panose="02020603020101020101" pitchFamily="18" charset="-127"/>
                <a:ea typeface="08서울남산체 B" panose="02020603020101020101" pitchFamily="18" charset="-127"/>
              </a:rPr>
              <a:t>)</a:t>
            </a:r>
            <a:r>
              <a:rPr lang="ko-KR" altLang="en-US" sz="1100" dirty="0">
                <a:latin typeface="08서울남산체 B" panose="02020603020101020101" pitchFamily="18" charset="-127"/>
                <a:ea typeface="08서울남산체 B" panose="02020603020101020101" pitchFamily="18" charset="-127"/>
              </a:rPr>
              <a:t>만 성장이 더뎌</a:t>
            </a:r>
            <a:r>
              <a:rPr lang="en-US" altLang="ko-KR" sz="1100" dirty="0">
                <a:latin typeface="08서울남산체 B" panose="02020603020101020101" pitchFamily="18" charset="-127"/>
                <a:ea typeface="08서울남산체 B" panose="02020603020101020101" pitchFamily="18" charset="-127"/>
              </a:rPr>
              <a:t>, </a:t>
            </a:r>
            <a:r>
              <a:rPr lang="ko-KR" altLang="en-US" sz="1100" dirty="0">
                <a:latin typeface="08서울남산체 B" panose="02020603020101020101" pitchFamily="18" charset="-127"/>
                <a:ea typeface="08서울남산체 B" panose="02020603020101020101" pitchFamily="18" charset="-127"/>
              </a:rPr>
              <a:t>가로수 가지치기 시기에 대한 논란이 뜨겁게 일고 있다</a:t>
            </a:r>
            <a:r>
              <a:rPr lang="en-US" altLang="ko-KR" sz="1100" dirty="0">
                <a:latin typeface="08서울남산체 B" panose="02020603020101020101" pitchFamily="18" charset="-127"/>
                <a:ea typeface="08서울남산체 B" panose="02020603020101020101" pitchFamily="18" charset="-127"/>
              </a:rPr>
              <a:t>.</a:t>
            </a:r>
            <a:endParaRPr lang="ko-KR" altLang="en-US" sz="1100" dirty="0">
              <a:latin typeface="08서울남산체 B" panose="02020603020101020101" pitchFamily="18" charset="-127"/>
              <a:ea typeface="08서울남산체 B" panose="02020603020101020101" pitchFamily="18" charset="-127"/>
            </a:endParaRPr>
          </a:p>
          <a:p>
            <a:pPr latinLnBrk="0"/>
            <a:r>
              <a:rPr lang="ko-KR" altLang="en-US" sz="1100" dirty="0">
                <a:latin typeface="08서울남산체 B" panose="02020603020101020101" pitchFamily="18" charset="-127"/>
                <a:ea typeface="08서울남산체 B" panose="02020603020101020101" pitchFamily="18" charset="-127"/>
              </a:rPr>
              <a:t>특히 가로수인 </a:t>
            </a:r>
            <a:r>
              <a:rPr lang="ko-KR" altLang="en-US" sz="1100" dirty="0" err="1">
                <a:latin typeface="08서울남산체 B" panose="02020603020101020101" pitchFamily="18" charset="-127"/>
                <a:ea typeface="08서울남산체 B" panose="02020603020101020101" pitchFamily="18" charset="-127"/>
              </a:rPr>
              <a:t>버즘나무의</a:t>
            </a:r>
            <a:r>
              <a:rPr lang="ko-KR" altLang="en-US" sz="1100" dirty="0">
                <a:latin typeface="08서울남산체 B" panose="02020603020101020101" pitchFamily="18" charset="-127"/>
                <a:ea typeface="08서울남산체 B" panose="02020603020101020101" pitchFamily="18" charset="-127"/>
              </a:rPr>
              <a:t> 가지치기 시기에 대한 전문가와 광주시의 입장 차가 커 전문기관의 검증을 받아야 한다는 목소리가 높다</a:t>
            </a:r>
            <a:r>
              <a:rPr lang="en-US" altLang="ko-KR" sz="1100" dirty="0">
                <a:latin typeface="08서울남산체 B" panose="02020603020101020101" pitchFamily="18" charset="-127"/>
                <a:ea typeface="08서울남산체 B" panose="02020603020101020101" pitchFamily="18" charset="-127"/>
              </a:rPr>
              <a:t>.</a:t>
            </a:r>
          </a:p>
          <a:p>
            <a:pPr latinLnBrk="0"/>
            <a:r>
              <a:rPr lang="en-US" altLang="ko-KR" sz="1100" dirty="0">
                <a:latin typeface="08서울남산체 B" panose="02020603020101020101" pitchFamily="18" charset="-127"/>
                <a:ea typeface="08서울남산체 B" panose="02020603020101020101" pitchFamily="18" charset="-127"/>
              </a:rPr>
              <a:t>3</a:t>
            </a:r>
            <a:r>
              <a:rPr lang="ko-KR" altLang="en-US" sz="1100" dirty="0">
                <a:latin typeface="08서울남산체 B" panose="02020603020101020101" pitchFamily="18" charset="-127"/>
                <a:ea typeface="08서울남산체 B" panose="02020603020101020101" pitchFamily="18" charset="-127"/>
              </a:rPr>
              <a:t>일 광주시에 따르면 </a:t>
            </a:r>
            <a:r>
              <a:rPr lang="ko-KR" altLang="en-US" sz="1100" dirty="0" err="1">
                <a:latin typeface="08서울남산체 B" panose="02020603020101020101" pitchFamily="18" charset="-127"/>
                <a:ea typeface="08서울남산체 B" panose="02020603020101020101" pitchFamily="18" charset="-127"/>
              </a:rPr>
              <a:t>지난해말</a:t>
            </a:r>
            <a:r>
              <a:rPr lang="ko-KR" altLang="en-US" sz="1100" dirty="0">
                <a:latin typeface="08서울남산체 B" panose="02020603020101020101" pitchFamily="18" charset="-127"/>
                <a:ea typeface="08서울남산체 B" panose="02020603020101020101" pitchFamily="18" charset="-127"/>
              </a:rPr>
              <a:t> 현재 광주지역 가로수인 </a:t>
            </a:r>
            <a:r>
              <a:rPr lang="ko-KR" altLang="en-US" sz="1100" dirty="0" err="1">
                <a:latin typeface="08서울남산체 B" panose="02020603020101020101" pitchFamily="18" charset="-127"/>
                <a:ea typeface="08서울남산체 B" panose="02020603020101020101" pitchFamily="18" charset="-127"/>
              </a:rPr>
              <a:t>버즘나무는</a:t>
            </a:r>
            <a:r>
              <a:rPr lang="ko-KR" altLang="en-US" sz="1100" dirty="0">
                <a:latin typeface="08서울남산체 B" panose="02020603020101020101" pitchFamily="18" charset="-127"/>
                <a:ea typeface="08서울남산체 B" panose="02020603020101020101" pitchFamily="18" charset="-127"/>
              </a:rPr>
              <a:t> ▲서구 </a:t>
            </a:r>
            <a:r>
              <a:rPr lang="en-US" altLang="ko-KR" sz="1100" dirty="0">
                <a:latin typeface="08서울남산체 B" panose="02020603020101020101" pitchFamily="18" charset="-127"/>
                <a:ea typeface="08서울남산체 B" panose="02020603020101020101" pitchFamily="18" charset="-127"/>
              </a:rPr>
              <a:t>839 </a:t>
            </a:r>
            <a:r>
              <a:rPr lang="ko-KR" altLang="en-US" sz="1100" dirty="0">
                <a:latin typeface="08서울남산체 B" panose="02020603020101020101" pitchFamily="18" charset="-127"/>
                <a:ea typeface="08서울남산체 B" panose="02020603020101020101" pitchFamily="18" charset="-127"/>
              </a:rPr>
              <a:t>그루 ▲남구 </a:t>
            </a:r>
            <a:r>
              <a:rPr lang="en-US" altLang="ko-KR" sz="1100" dirty="0">
                <a:latin typeface="08서울남산체 B" panose="02020603020101020101" pitchFamily="18" charset="-127"/>
                <a:ea typeface="08서울남산체 B" panose="02020603020101020101" pitchFamily="18" charset="-127"/>
              </a:rPr>
              <a:t>338 </a:t>
            </a:r>
            <a:r>
              <a:rPr lang="ko-KR" altLang="en-US" sz="1100" dirty="0">
                <a:latin typeface="08서울남산체 B" panose="02020603020101020101" pitchFamily="18" charset="-127"/>
                <a:ea typeface="08서울남산체 B" panose="02020603020101020101" pitchFamily="18" charset="-127"/>
              </a:rPr>
              <a:t>그루 ▲북구 </a:t>
            </a:r>
            <a:r>
              <a:rPr lang="en-US" altLang="ko-KR" sz="1100" dirty="0">
                <a:latin typeface="08서울남산체 B" panose="02020603020101020101" pitchFamily="18" charset="-127"/>
                <a:ea typeface="08서울남산체 B" panose="02020603020101020101" pitchFamily="18" charset="-127"/>
              </a:rPr>
              <a:t>262 </a:t>
            </a:r>
            <a:r>
              <a:rPr lang="ko-KR" altLang="en-US" sz="1100" dirty="0">
                <a:latin typeface="08서울남산체 B" panose="02020603020101020101" pitchFamily="18" charset="-127"/>
                <a:ea typeface="08서울남산체 B" panose="02020603020101020101" pitchFamily="18" charset="-127"/>
              </a:rPr>
              <a:t>그루 ▲광산구 </a:t>
            </a:r>
            <a:r>
              <a:rPr lang="en-US" altLang="ko-KR" sz="1100" dirty="0">
                <a:latin typeface="08서울남산체 B" panose="02020603020101020101" pitchFamily="18" charset="-127"/>
                <a:ea typeface="08서울남산체 B" panose="02020603020101020101" pitchFamily="18" charset="-127"/>
              </a:rPr>
              <a:t>2</a:t>
            </a:r>
            <a:r>
              <a:rPr lang="ko-KR" altLang="en-US" sz="1100" dirty="0">
                <a:latin typeface="08서울남산체 B" panose="02020603020101020101" pitchFamily="18" charset="-127"/>
                <a:ea typeface="08서울남산체 B" panose="02020603020101020101" pitchFamily="18" charset="-127"/>
              </a:rPr>
              <a:t>천</a:t>
            </a:r>
            <a:r>
              <a:rPr lang="en-US" altLang="ko-KR" sz="1100" dirty="0">
                <a:latin typeface="08서울남산체 B" panose="02020603020101020101" pitchFamily="18" charset="-127"/>
                <a:ea typeface="08서울남산체 B" panose="02020603020101020101" pitchFamily="18" charset="-127"/>
              </a:rPr>
              <a:t>867 </a:t>
            </a:r>
            <a:r>
              <a:rPr lang="ko-KR" altLang="en-US" sz="1100" dirty="0">
                <a:latin typeface="08서울남산체 B" panose="02020603020101020101" pitchFamily="18" charset="-127"/>
                <a:ea typeface="08서울남산체 B" panose="02020603020101020101" pitchFamily="18" charset="-127"/>
              </a:rPr>
              <a:t>그루 등 총 </a:t>
            </a:r>
            <a:r>
              <a:rPr lang="en-US" altLang="ko-KR" sz="1100" dirty="0">
                <a:latin typeface="08서울남산체 B" panose="02020603020101020101" pitchFamily="18" charset="-127"/>
                <a:ea typeface="08서울남산체 B" panose="02020603020101020101" pitchFamily="18" charset="-127"/>
              </a:rPr>
              <a:t>4</a:t>
            </a:r>
            <a:r>
              <a:rPr lang="ko-KR" altLang="en-US" sz="1100" dirty="0">
                <a:latin typeface="08서울남산체 B" panose="02020603020101020101" pitchFamily="18" charset="-127"/>
                <a:ea typeface="08서울남산체 B" panose="02020603020101020101" pitchFamily="18" charset="-127"/>
              </a:rPr>
              <a:t>천</a:t>
            </a:r>
            <a:r>
              <a:rPr lang="en-US" altLang="ko-KR" sz="1100" dirty="0">
                <a:latin typeface="08서울남산체 B" panose="02020603020101020101" pitchFamily="18" charset="-127"/>
                <a:ea typeface="08서울남산체 B" panose="02020603020101020101" pitchFamily="18" charset="-127"/>
              </a:rPr>
              <a:t>306</a:t>
            </a:r>
            <a:r>
              <a:rPr lang="ko-KR" altLang="en-US" sz="1100" dirty="0">
                <a:latin typeface="08서울남산체 B" panose="02020603020101020101" pitchFamily="18" charset="-127"/>
                <a:ea typeface="08서울남산체 B" panose="02020603020101020101" pitchFamily="18" charset="-127"/>
              </a:rPr>
              <a:t>그루에 달한다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광주시는 가로수인 </a:t>
            </a:r>
            <a:r>
              <a:rPr lang="en-US" altLang="ko-KR" sz="1100" dirty="0">
                <a:latin typeface="08서울남산체 B" panose="02020603020101020101" pitchFamily="18" charset="-127"/>
                <a:ea typeface="08서울남산체 B" panose="02020603020101020101" pitchFamily="18" charset="-127"/>
              </a:rPr>
              <a:t>4</a:t>
            </a:r>
            <a:r>
              <a:rPr lang="ko-KR" altLang="en-US" sz="1100" dirty="0">
                <a:latin typeface="08서울남산체 B" panose="02020603020101020101" pitchFamily="18" charset="-127"/>
                <a:ea typeface="08서울남산체 B" panose="02020603020101020101" pitchFamily="18" charset="-127"/>
              </a:rPr>
              <a:t>천</a:t>
            </a:r>
            <a:r>
              <a:rPr lang="en-US" altLang="ko-KR" sz="1100" dirty="0">
                <a:latin typeface="08서울남산체 B" panose="02020603020101020101" pitchFamily="18" charset="-127"/>
                <a:ea typeface="08서울남산체 B" panose="02020603020101020101" pitchFamily="18" charset="-127"/>
              </a:rPr>
              <a:t>306 </a:t>
            </a:r>
            <a:r>
              <a:rPr lang="ko-KR" altLang="en-US" sz="1100" dirty="0">
                <a:latin typeface="08서울남산체 B" panose="02020603020101020101" pitchFamily="18" charset="-127"/>
                <a:ea typeface="08서울남산체 B" panose="02020603020101020101" pitchFamily="18" charset="-127"/>
              </a:rPr>
              <a:t>그루의 </a:t>
            </a:r>
            <a:r>
              <a:rPr lang="ko-KR" altLang="en-US" sz="1100" dirty="0" err="1">
                <a:latin typeface="08서울남산체 B" panose="02020603020101020101" pitchFamily="18" charset="-127"/>
                <a:ea typeface="08서울남산체 B" panose="02020603020101020101" pitchFamily="18" charset="-127"/>
              </a:rPr>
              <a:t>버즘나무에</a:t>
            </a:r>
            <a:r>
              <a:rPr lang="ko-KR" altLang="en-US" sz="1100" dirty="0">
                <a:latin typeface="08서울남산체 B" panose="02020603020101020101" pitchFamily="18" charset="-127"/>
                <a:ea typeface="08서울남산체 B" panose="02020603020101020101" pitchFamily="18" charset="-127"/>
              </a:rPr>
              <a:t> 대해 지난 </a:t>
            </a:r>
            <a:r>
              <a:rPr lang="en-US" altLang="ko-KR" sz="1100" dirty="0">
                <a:latin typeface="08서울남산체 B" panose="02020603020101020101" pitchFamily="18" charset="-127"/>
                <a:ea typeface="08서울남산체 B" panose="02020603020101020101" pitchFamily="18" charset="-127"/>
              </a:rPr>
              <a:t>2</a:t>
            </a:r>
            <a:r>
              <a:rPr lang="ko-KR" altLang="en-US" sz="1100" dirty="0">
                <a:latin typeface="08서울남산체 B" panose="02020603020101020101" pitchFamily="18" charset="-127"/>
                <a:ea typeface="08서울남산체 B" panose="02020603020101020101" pitchFamily="18" charset="-127"/>
              </a:rPr>
              <a:t>월부터 </a:t>
            </a:r>
            <a:r>
              <a:rPr lang="en-US" altLang="ko-KR" sz="1100" dirty="0">
                <a:latin typeface="08서울남산체 B" panose="02020603020101020101" pitchFamily="18" charset="-127"/>
                <a:ea typeface="08서울남산체 B" panose="02020603020101020101" pitchFamily="18" charset="-127"/>
              </a:rPr>
              <a:t>4</a:t>
            </a:r>
            <a:r>
              <a:rPr lang="ko-KR" altLang="en-US" sz="1100" dirty="0">
                <a:latin typeface="08서울남산체 B" panose="02020603020101020101" pitchFamily="18" charset="-127"/>
                <a:ea typeface="08서울남산체 B" panose="02020603020101020101" pitchFamily="18" charset="-127"/>
              </a:rPr>
              <a:t>월까지 가지치기 작업을 벌였다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서구 </a:t>
            </a:r>
            <a:r>
              <a:rPr lang="ko-KR" altLang="en-US" sz="1100" dirty="0" err="1">
                <a:latin typeface="08서울남산체 B" panose="02020603020101020101" pitchFamily="18" charset="-127"/>
                <a:ea typeface="08서울남산체 B" panose="02020603020101020101" pitchFamily="18" charset="-127"/>
              </a:rPr>
              <a:t>화정동</a:t>
            </a:r>
            <a:r>
              <a:rPr lang="ko-KR" altLang="en-US" sz="1100" dirty="0">
                <a:latin typeface="08서울남산체 B" panose="02020603020101020101" pitchFamily="18" charset="-127"/>
                <a:ea typeface="08서울남산체 B" panose="02020603020101020101" pitchFamily="18" charset="-127"/>
              </a:rPr>
              <a:t> 염주체육관 </a:t>
            </a:r>
            <a:r>
              <a:rPr lang="ko-KR" altLang="en-US" sz="1100" dirty="0" err="1">
                <a:latin typeface="08서울남산체 B" panose="02020603020101020101" pitchFamily="18" charset="-127"/>
                <a:ea typeface="08서울남산체 B" panose="02020603020101020101" pitchFamily="18" charset="-127"/>
              </a:rPr>
              <a:t>월드컵동로에서</a:t>
            </a:r>
            <a:r>
              <a:rPr lang="ko-KR" altLang="en-US" sz="1100" dirty="0">
                <a:latin typeface="08서울남산체 B" panose="02020603020101020101" pitchFamily="18" charset="-127"/>
                <a:ea typeface="08서울남산체 B" panose="02020603020101020101" pitchFamily="18" charset="-127"/>
              </a:rPr>
              <a:t> 남구 </a:t>
            </a:r>
            <a:r>
              <a:rPr lang="ko-KR" altLang="en-US" sz="1100" dirty="0" err="1">
                <a:latin typeface="08서울남산체 B" panose="02020603020101020101" pitchFamily="18" charset="-127"/>
                <a:ea typeface="08서울남산체 B" panose="02020603020101020101" pitchFamily="18" charset="-127"/>
              </a:rPr>
              <a:t>주월동</a:t>
            </a:r>
            <a:r>
              <a:rPr lang="ko-KR" altLang="en-US" sz="1100" dirty="0">
                <a:latin typeface="08서울남산체 B" panose="02020603020101020101" pitchFamily="18" charset="-127"/>
                <a:ea typeface="08서울남산체 B" panose="02020603020101020101" pitchFamily="18" charset="-127"/>
              </a:rPr>
              <a:t> 원광대학교 </a:t>
            </a:r>
            <a:r>
              <a:rPr lang="ko-KR" altLang="en-US" sz="1100" dirty="0" err="1">
                <a:latin typeface="08서울남산체 B" panose="02020603020101020101" pitchFamily="18" charset="-127"/>
                <a:ea typeface="08서울남산체 B" panose="02020603020101020101" pitchFamily="18" charset="-127"/>
              </a:rPr>
              <a:t>한의과대학</a:t>
            </a:r>
            <a:r>
              <a:rPr lang="ko-KR" altLang="en-US" sz="1100" dirty="0">
                <a:latin typeface="08서울남산체 B" panose="02020603020101020101" pitchFamily="18" charset="-127"/>
                <a:ea typeface="08서울남산체 B" panose="02020603020101020101" pitchFamily="18" charset="-127"/>
              </a:rPr>
              <a:t> 광주한방병원 </a:t>
            </a:r>
            <a:r>
              <a:rPr lang="en-US" altLang="ko-KR" sz="1100" dirty="0">
                <a:latin typeface="08서울남산체 B" panose="02020603020101020101" pitchFamily="18" charset="-127"/>
                <a:ea typeface="08서울남산체 B" panose="02020603020101020101" pitchFamily="18" charset="-127"/>
              </a:rPr>
              <a:t>4</a:t>
            </a:r>
            <a:r>
              <a:rPr lang="ko-KR" altLang="en-US" sz="1100" dirty="0">
                <a:latin typeface="08서울남산체 B" panose="02020603020101020101" pitchFamily="18" charset="-127"/>
                <a:ea typeface="08서울남산체 B" panose="02020603020101020101" pitchFamily="18" charset="-127"/>
              </a:rPr>
              <a:t>거리간에는 </a:t>
            </a:r>
            <a:r>
              <a:rPr lang="ko-KR" altLang="en-US" sz="1100" dirty="0" err="1">
                <a:latin typeface="08서울남산체 B" panose="02020603020101020101" pitchFamily="18" charset="-127"/>
                <a:ea typeface="08서울남산체 B" panose="02020603020101020101" pitchFamily="18" charset="-127"/>
              </a:rPr>
              <a:t>버즘나무</a:t>
            </a:r>
            <a:r>
              <a:rPr lang="ko-KR" altLang="en-US" sz="1100" dirty="0">
                <a:latin typeface="08서울남산체 B" panose="02020603020101020101" pitchFamily="18" charset="-127"/>
                <a:ea typeface="08서울남산체 B" panose="02020603020101020101" pitchFamily="18" charset="-127"/>
              </a:rPr>
              <a:t> </a:t>
            </a:r>
            <a:r>
              <a:rPr lang="en-US" altLang="ko-KR" sz="1100" dirty="0">
                <a:latin typeface="08서울남산체 B" panose="02020603020101020101" pitchFamily="18" charset="-127"/>
                <a:ea typeface="08서울남산체 B" panose="02020603020101020101" pitchFamily="18" charset="-127"/>
              </a:rPr>
              <a:t>272 </a:t>
            </a:r>
            <a:r>
              <a:rPr lang="ko-KR" altLang="en-US" sz="1100" dirty="0">
                <a:latin typeface="08서울남산체 B" panose="02020603020101020101" pitchFamily="18" charset="-127"/>
                <a:ea typeface="08서울남산체 B" panose="02020603020101020101" pitchFamily="18" charset="-127"/>
              </a:rPr>
              <a:t>그루가 있지만 </a:t>
            </a:r>
            <a:r>
              <a:rPr lang="en-US" altLang="ko-KR" sz="1100" dirty="0">
                <a:latin typeface="08서울남산체 B" panose="02020603020101020101" pitchFamily="18" charset="-127"/>
                <a:ea typeface="08서울남산체 B" panose="02020603020101020101" pitchFamily="18" charset="-127"/>
              </a:rPr>
              <a:t>20</a:t>
            </a:r>
            <a:r>
              <a:rPr lang="ko-KR" altLang="en-US" sz="1100" dirty="0">
                <a:latin typeface="08서울남산체 B" panose="02020603020101020101" pitchFamily="18" charset="-127"/>
                <a:ea typeface="08서울남산체 B" panose="02020603020101020101" pitchFamily="18" charset="-127"/>
              </a:rPr>
              <a:t>여 그루는 이제 싹이 트거나 가지만 앙상해 고사의 오해 마저 받고 있다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이런 오해 소지는 </a:t>
            </a:r>
            <a:r>
              <a:rPr lang="ko-KR" altLang="en-US" sz="1100" dirty="0" err="1">
                <a:latin typeface="08서울남산체 B" panose="02020603020101020101" pitchFamily="18" charset="-127"/>
                <a:ea typeface="08서울남산체 B" panose="02020603020101020101" pitchFamily="18" charset="-127"/>
              </a:rPr>
              <a:t>버즘나무</a:t>
            </a:r>
            <a:r>
              <a:rPr lang="ko-KR" altLang="en-US" sz="1100" dirty="0">
                <a:latin typeface="08서울남산체 B" panose="02020603020101020101" pitchFamily="18" charset="-127"/>
                <a:ea typeface="08서울남산체 B" panose="02020603020101020101" pitchFamily="18" charset="-127"/>
              </a:rPr>
              <a:t> 가지치기 시기에 대한 전문가와 광주시의 입장 차가 워낙 크기 때문</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전문가들은 </a:t>
            </a:r>
            <a:r>
              <a:rPr lang="ko-KR" altLang="en-US" sz="1100" dirty="0" err="1">
                <a:latin typeface="08서울남산체 B" panose="02020603020101020101" pitchFamily="18" charset="-127"/>
                <a:ea typeface="08서울남산체 B" panose="02020603020101020101" pitchFamily="18" charset="-127"/>
              </a:rPr>
              <a:t>버즘나무의</a:t>
            </a:r>
            <a:r>
              <a:rPr lang="ko-KR" altLang="en-US" sz="1100" dirty="0">
                <a:latin typeface="08서울남산체 B" panose="02020603020101020101" pitchFamily="18" charset="-127"/>
                <a:ea typeface="08서울남산체 B" panose="02020603020101020101" pitchFamily="18" charset="-127"/>
              </a:rPr>
              <a:t> 가지치기시기는 잎이 떨어지는 가을에서 겨울에 해야 제격이라는 입장이다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봄철엔 대부분의 가로수가 활동을 하는 시기이기 때문에 봄에 가지치기를 할 경우 가로수의 성장에 지장을 초래해 자칫 고사될 우려를 안고 있다는 것이다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전문가들은 “가로수의 특성과 형태 등을 고려해 시기에 맞는 가지치기를 해야 한다”</a:t>
            </a:r>
            <a:r>
              <a:rPr lang="ko-KR" altLang="en-US" sz="1100" dirty="0" err="1">
                <a:latin typeface="08서울남산체 B" panose="02020603020101020101" pitchFamily="18" charset="-127"/>
                <a:ea typeface="08서울남산체 B" panose="02020603020101020101" pitchFamily="18" charset="-127"/>
              </a:rPr>
              <a:t>며</a:t>
            </a:r>
            <a:r>
              <a:rPr lang="ko-KR" altLang="en-US" sz="1100" dirty="0">
                <a:latin typeface="08서울남산체 B" panose="02020603020101020101" pitchFamily="18" charset="-127"/>
                <a:ea typeface="08서울남산체 B" panose="02020603020101020101" pitchFamily="18" charset="-127"/>
              </a:rPr>
              <a:t> “민원을 이유로 </a:t>
            </a:r>
            <a:r>
              <a:rPr lang="ko-KR" altLang="en-US" sz="1100" dirty="0" err="1">
                <a:latin typeface="08서울남산체 B" panose="02020603020101020101" pitchFamily="18" charset="-127"/>
                <a:ea typeface="08서울남산체 B" panose="02020603020101020101" pitchFamily="18" charset="-127"/>
              </a:rPr>
              <a:t>아무때나</a:t>
            </a:r>
            <a:r>
              <a:rPr lang="ko-KR" altLang="en-US" sz="1100" dirty="0">
                <a:latin typeface="08서울남산체 B" panose="02020603020101020101" pitchFamily="18" charset="-127"/>
                <a:ea typeface="08서울남산체 B" panose="02020603020101020101" pitchFamily="18" charset="-127"/>
              </a:rPr>
              <a:t> 가지치기를 하면 가로수 생육에 막대한 지장을 초래한다”고 주장했다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이들은 또 “한전 </a:t>
            </a:r>
            <a:r>
              <a:rPr lang="ko-KR" altLang="en-US" sz="1100" dirty="0" err="1">
                <a:latin typeface="08서울남산체 B" panose="02020603020101020101" pitchFamily="18" charset="-127"/>
                <a:ea typeface="08서울남산체 B" panose="02020603020101020101" pitchFamily="18" charset="-127"/>
              </a:rPr>
              <a:t>배전설로</a:t>
            </a:r>
            <a:r>
              <a:rPr lang="ko-KR" altLang="en-US" sz="1100" dirty="0">
                <a:latin typeface="08서울남산체 B" panose="02020603020101020101" pitchFamily="18" charset="-127"/>
                <a:ea typeface="08서울남산체 B" panose="02020603020101020101" pitchFamily="18" charset="-127"/>
              </a:rPr>
              <a:t> </a:t>
            </a:r>
            <a:r>
              <a:rPr lang="ko-KR" altLang="en-US" sz="1100" dirty="0" err="1">
                <a:latin typeface="08서울남산체 B" panose="02020603020101020101" pitchFamily="18" charset="-127"/>
                <a:ea typeface="08서울남산체 B" panose="02020603020101020101" pitchFamily="18" charset="-127"/>
              </a:rPr>
              <a:t>특고압선에</a:t>
            </a:r>
            <a:r>
              <a:rPr lang="ko-KR" altLang="en-US" sz="1100" dirty="0">
                <a:latin typeface="08서울남산체 B" panose="02020603020101020101" pitchFamily="18" charset="-127"/>
                <a:ea typeface="08서울남산체 B" panose="02020603020101020101" pitchFamily="18" charset="-127"/>
              </a:rPr>
              <a:t> 정전을 방지하기 위해 전문가들의 의견 </a:t>
            </a:r>
            <a:r>
              <a:rPr lang="ko-KR" altLang="en-US" sz="1100" dirty="0" err="1">
                <a:latin typeface="08서울남산체 B" panose="02020603020101020101" pitchFamily="18" charset="-127"/>
                <a:ea typeface="08서울남산체 B" panose="02020603020101020101" pitchFamily="18" charset="-127"/>
              </a:rPr>
              <a:t>수렴없이</a:t>
            </a:r>
            <a:r>
              <a:rPr lang="ko-KR" altLang="en-US" sz="1100" dirty="0">
                <a:latin typeface="08서울남산체 B" panose="02020603020101020101" pitchFamily="18" charset="-127"/>
                <a:ea typeface="08서울남산체 B" panose="02020603020101020101" pitchFamily="18" charset="-127"/>
              </a:rPr>
              <a:t> 가지치기를 실시해 </a:t>
            </a:r>
            <a:r>
              <a:rPr lang="ko-KR" altLang="en-US" sz="1100" dirty="0" err="1">
                <a:latin typeface="08서울남산체 B" panose="02020603020101020101" pitchFamily="18" charset="-127"/>
                <a:ea typeface="08서울남산체 B" panose="02020603020101020101" pitchFamily="18" charset="-127"/>
              </a:rPr>
              <a:t>버즘나무의</a:t>
            </a:r>
            <a:r>
              <a:rPr lang="ko-KR" altLang="en-US" sz="1100" dirty="0">
                <a:latin typeface="08서울남산체 B" panose="02020603020101020101" pitchFamily="18" charset="-127"/>
                <a:ea typeface="08서울남산체 B" panose="02020603020101020101" pitchFamily="18" charset="-127"/>
              </a:rPr>
              <a:t> 생육환경이 변화되고 있다”고 덧붙였다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a:latin typeface="08서울남산체 B" panose="02020603020101020101" pitchFamily="18" charset="-127"/>
                <a:ea typeface="08서울남산체 B" panose="02020603020101020101" pitchFamily="18" charset="-127"/>
              </a:rPr>
              <a:t>하지만 광주시 관계자는 “산림청 가로수 수형관리 매뉴얼에 따라 매년 </a:t>
            </a:r>
            <a:r>
              <a:rPr lang="en-US" altLang="ko-KR" sz="1100" dirty="0">
                <a:latin typeface="08서울남산체 B" panose="02020603020101020101" pitchFamily="18" charset="-127"/>
                <a:ea typeface="08서울남산체 B" panose="02020603020101020101" pitchFamily="18" charset="-127"/>
              </a:rPr>
              <a:t>3</a:t>
            </a:r>
            <a:r>
              <a:rPr lang="ko-KR" altLang="en-US" sz="1100" dirty="0">
                <a:latin typeface="08서울남산체 B" panose="02020603020101020101" pitchFamily="18" charset="-127"/>
                <a:ea typeface="08서울남산체 B" panose="02020603020101020101" pitchFamily="18" charset="-127"/>
              </a:rPr>
              <a:t>월 중</a:t>
            </a:r>
            <a:r>
              <a:rPr lang="en-US" altLang="ko-KR" sz="1100" dirty="0">
                <a:latin typeface="08서울남산체 B" panose="02020603020101020101" pitchFamily="18" charset="-127"/>
                <a:ea typeface="08서울남산체 B" panose="02020603020101020101" pitchFamily="18" charset="-127"/>
              </a:rPr>
              <a:t>·</a:t>
            </a:r>
            <a:r>
              <a:rPr lang="ko-KR" altLang="en-US" sz="1100" dirty="0">
                <a:latin typeface="08서울남산체 B" panose="02020603020101020101" pitchFamily="18" charset="-127"/>
                <a:ea typeface="08서울남산체 B" panose="02020603020101020101" pitchFamily="18" charset="-127"/>
              </a:rPr>
              <a:t>하순과 </a:t>
            </a:r>
            <a:r>
              <a:rPr lang="en-US" altLang="ko-KR" sz="1100" dirty="0">
                <a:latin typeface="08서울남산체 B" panose="02020603020101020101" pitchFamily="18" charset="-127"/>
                <a:ea typeface="08서울남산체 B" panose="02020603020101020101" pitchFamily="18" charset="-127"/>
              </a:rPr>
              <a:t>7·8</a:t>
            </a:r>
            <a:r>
              <a:rPr lang="ko-KR" altLang="en-US" sz="1100" dirty="0">
                <a:latin typeface="08서울남산체 B" panose="02020603020101020101" pitchFamily="18" charset="-127"/>
                <a:ea typeface="08서울남산체 B" panose="02020603020101020101" pitchFamily="18" charset="-127"/>
              </a:rPr>
              <a:t>월에도 </a:t>
            </a:r>
            <a:r>
              <a:rPr lang="ko-KR" altLang="en-US" sz="1100" dirty="0" err="1">
                <a:latin typeface="08서울남산체 B" panose="02020603020101020101" pitchFamily="18" charset="-127"/>
                <a:ea typeface="08서울남산체 B" panose="02020603020101020101" pitchFamily="18" charset="-127"/>
              </a:rPr>
              <a:t>가지치지를</a:t>
            </a:r>
            <a:r>
              <a:rPr lang="ko-KR" altLang="en-US" sz="1100" dirty="0">
                <a:latin typeface="08서울남산체 B" panose="02020603020101020101" pitchFamily="18" charset="-127"/>
                <a:ea typeface="08서울남산체 B" panose="02020603020101020101" pitchFamily="18" charset="-127"/>
              </a:rPr>
              <a:t> 하고 있다”며 “가지치기 시기가 가로수의 고사의 원인이 될 수 있다는 전문가의 저적에 동의할 수 없다”고 해명했다</a:t>
            </a:r>
            <a:r>
              <a:rPr lang="en-US" altLang="ko-KR" sz="1100" dirty="0">
                <a:latin typeface="08서울남산체 B" panose="02020603020101020101" pitchFamily="18" charset="-127"/>
                <a:ea typeface="08서울남산체 B" panose="02020603020101020101" pitchFamily="18" charset="-127"/>
              </a:rPr>
              <a:t>.</a:t>
            </a:r>
          </a:p>
          <a:p>
            <a:pPr latinLnBrk="0"/>
            <a:r>
              <a:rPr lang="ko-KR" altLang="en-US" sz="1100" dirty="0" err="1">
                <a:latin typeface="08서울남산체 B" panose="02020603020101020101" pitchFamily="18" charset="-127"/>
                <a:ea typeface="08서울남산체 B" panose="02020603020101020101" pitchFamily="18" charset="-127"/>
              </a:rPr>
              <a:t>숲해설가</a:t>
            </a:r>
            <a:r>
              <a:rPr lang="ko-KR" altLang="en-US" sz="1100" dirty="0">
                <a:latin typeface="08서울남산체 B" panose="02020603020101020101" pitchFamily="18" charset="-127"/>
                <a:ea typeface="08서울남산체 B" panose="02020603020101020101" pitchFamily="18" charset="-127"/>
              </a:rPr>
              <a:t> 김세진씨는 “한전 </a:t>
            </a:r>
            <a:r>
              <a:rPr lang="ko-KR" altLang="en-US" sz="1100" dirty="0" err="1">
                <a:latin typeface="08서울남산체 B" panose="02020603020101020101" pitchFamily="18" charset="-127"/>
                <a:ea typeface="08서울남산체 B" panose="02020603020101020101" pitchFamily="18" charset="-127"/>
              </a:rPr>
              <a:t>배전설로</a:t>
            </a:r>
            <a:r>
              <a:rPr lang="ko-KR" altLang="en-US" sz="1100" dirty="0">
                <a:latin typeface="08서울남산체 B" panose="02020603020101020101" pitchFamily="18" charset="-127"/>
                <a:ea typeface="08서울남산체 B" panose="02020603020101020101" pitchFamily="18" charset="-127"/>
              </a:rPr>
              <a:t> </a:t>
            </a:r>
            <a:r>
              <a:rPr lang="ko-KR" altLang="en-US" sz="1100" dirty="0" err="1">
                <a:latin typeface="08서울남산체 B" panose="02020603020101020101" pitchFamily="18" charset="-127"/>
                <a:ea typeface="08서울남산체 B" panose="02020603020101020101" pitchFamily="18" charset="-127"/>
              </a:rPr>
              <a:t>특고압선의</a:t>
            </a:r>
            <a:r>
              <a:rPr lang="ko-KR" altLang="en-US" sz="1100" dirty="0">
                <a:latin typeface="08서울남산체 B" panose="02020603020101020101" pitchFamily="18" charset="-127"/>
                <a:ea typeface="08서울남산체 B" panose="02020603020101020101" pitchFamily="18" charset="-127"/>
              </a:rPr>
              <a:t> 정전을 방지한다는 목적으로 봄철에 가지치기를 하고 있다”</a:t>
            </a:r>
            <a:r>
              <a:rPr lang="ko-KR" altLang="en-US" sz="1100" dirty="0" err="1">
                <a:latin typeface="08서울남산체 B" panose="02020603020101020101" pitchFamily="18" charset="-127"/>
                <a:ea typeface="08서울남산체 B" panose="02020603020101020101" pitchFamily="18" charset="-127"/>
              </a:rPr>
              <a:t>며</a:t>
            </a:r>
            <a:r>
              <a:rPr lang="ko-KR" altLang="en-US" sz="1100" dirty="0">
                <a:latin typeface="08서울남산체 B" panose="02020603020101020101" pitchFamily="18" charset="-127"/>
                <a:ea typeface="08서울남산체 B" panose="02020603020101020101" pitchFamily="18" charset="-127"/>
              </a:rPr>
              <a:t> “봄에 가지치기를 할 경우 가로수가 생장에 스트레스를 받아 고사될 우려를 안고 있다”고 말했다</a:t>
            </a:r>
            <a:r>
              <a:rPr lang="en-US" altLang="ko-KR" sz="1100" dirty="0">
                <a:latin typeface="08서울남산체 B" panose="02020603020101020101" pitchFamily="18" charset="-127"/>
                <a:ea typeface="08서울남산체 B" panose="02020603020101020101" pitchFamily="18" charset="-127"/>
              </a:rPr>
              <a:t>.</a:t>
            </a:r>
          </a:p>
        </p:txBody>
      </p:sp>
    </p:spTree>
    <p:extLst>
      <p:ext uri="{BB962C8B-B14F-4D97-AF65-F5344CB8AC3E}">
        <p14:creationId xmlns:p14="http://schemas.microsoft.com/office/powerpoint/2010/main" val="1564297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47040" y="635494"/>
            <a:ext cx="6912768" cy="4247317"/>
          </a:xfrm>
          <a:prstGeom prst="rect">
            <a:avLst/>
          </a:prstGeom>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낙엽은 보통 일반 쓰레기와 똑같이 처리됩니다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단독주택에서 나온 소량의 낙엽은 </a:t>
            </a:r>
            <a:r>
              <a:rPr lang="ko-KR" altLang="en-US" dirty="0" err="1">
                <a:ln w="18415" cmpd="sng">
                  <a:noFill/>
                  <a:prstDash val="solid"/>
                </a:ln>
                <a:solidFill>
                  <a:schemeClr val="tx1"/>
                </a:solidFill>
                <a:effectLst/>
                <a:latin typeface="HY신명조" panose="02030600000101010101" pitchFamily="18" charset="-127"/>
                <a:ea typeface="HY신명조" panose="02030600000101010101" pitchFamily="18" charset="-127"/>
              </a:rPr>
              <a:t>종량제</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 봉투에 꽉꽉 눌러 담아 배출하면 됩니다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학교나 아파트 단지 등에서 대량으로 나온 낙엽은 폐기물 처리 업체에 위탁하거나</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err="1">
                <a:ln w="18415" cmpd="sng">
                  <a:noFill/>
                  <a:prstDash val="solid"/>
                </a:ln>
                <a:solidFill>
                  <a:schemeClr val="tx1"/>
                </a:solidFill>
                <a:effectLst/>
                <a:latin typeface="HY신명조" panose="02030600000101010101" pitchFamily="18" charset="-127"/>
                <a:ea typeface="HY신명조" panose="02030600000101010101" pitchFamily="18" charset="-127"/>
              </a:rPr>
              <a:t>동주민센터에</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 신고한 뒤 대형 폐기물로 배출하면 되고요</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a:t>
            </a:r>
          </a:p>
          <a:p>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지방자치단체 차원에서도 가을</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겨울철에 무더기로 쏟아지는 낙엽은 골칫거리입니다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최소 수백</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많게는 수천 톤에 달하는 양이 관내 가로수에서 쏟아지니까요</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환경미화원을 다 동원해도 일손이 모자라면</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아예 폐기물 업체에 맡기기도 합니다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지역마다 편차는 있겠지만 보통 최소 </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3,000</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만</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~4,000</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만 원 예산이 용역에 들어가니 적잖은 비용이죠</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a:t>
            </a:r>
          </a:p>
          <a:p>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이렇게 모인 낙엽들은 일반 생활 폐기물처럼 매립되거나</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소각됩니다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서울 강남구는 </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가로 청소 담당인 용역업체에서 </a:t>
            </a:r>
            <a:r>
              <a:rPr lang="ko-KR" altLang="en-US" dirty="0" err="1">
                <a:ln w="18415" cmpd="sng">
                  <a:noFill/>
                  <a:prstDash val="solid"/>
                </a:ln>
                <a:solidFill>
                  <a:schemeClr val="tx1"/>
                </a:solidFill>
                <a:effectLst/>
                <a:latin typeface="HY신명조" panose="02030600000101010101" pitchFamily="18" charset="-127"/>
                <a:ea typeface="HY신명조" panose="02030600000101010101" pitchFamily="18" charset="-127"/>
              </a:rPr>
              <a:t>폐낙엽을</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 수거한 후 민간 소각장에서 처리하고 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고 했습니다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 </a:t>
            </a:r>
            <a:r>
              <a:rPr lang="ko-KR" altLang="en-US" dirty="0">
                <a:ln w="18415" cmpd="sng">
                  <a:noFill/>
                  <a:prstDash val="solid"/>
                </a:ln>
                <a:solidFill>
                  <a:schemeClr val="tx1"/>
                </a:solidFill>
                <a:effectLst/>
                <a:latin typeface="HY신명조" panose="02030600000101010101" pitchFamily="18" charset="-127"/>
                <a:ea typeface="HY신명조" panose="02030600000101010101" pitchFamily="18" charset="-127"/>
              </a:rPr>
              <a:t>하지만 낙엽을 태우면 탄소와 미세먼지가 배출되는 문제가 있습니다</a:t>
            </a:r>
            <a:r>
              <a:rPr lang="en-US" altLang="ko-KR" dirty="0">
                <a:ln w="18415" cmpd="sng">
                  <a:noFill/>
                  <a:prstDash val="solid"/>
                </a:ln>
                <a:solidFill>
                  <a:schemeClr val="tx1"/>
                </a:solidFill>
                <a:effectLst/>
                <a:latin typeface="HY신명조" panose="02030600000101010101" pitchFamily="18" charset="-127"/>
                <a:ea typeface="HY신명조" panose="02030600000101010101" pitchFamily="18" charset="-127"/>
              </a:rPr>
              <a:t>.</a:t>
            </a:r>
          </a:p>
        </p:txBody>
      </p:sp>
      <p:sp>
        <p:nvSpPr>
          <p:cNvPr id="6" name="타원형 설명선 5"/>
          <p:cNvSpPr/>
          <p:nvPr/>
        </p:nvSpPr>
        <p:spPr>
          <a:xfrm>
            <a:off x="3203848" y="5229200"/>
            <a:ext cx="3168352" cy="11521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491880" y="5451321"/>
            <a:ext cx="2808312" cy="707886"/>
          </a:xfrm>
          <a:prstGeom prst="rect">
            <a:avLst/>
          </a:prstGeom>
          <a:noFill/>
        </p:spPr>
        <p:txBody>
          <a:bodyPr wrap="square" rtlCol="0">
            <a:spAutoFit/>
          </a:bodyPr>
          <a:lstStyle/>
          <a:p>
            <a:r>
              <a:rPr lang="ko-KR" altLang="en-US" sz="2000" dirty="0" smtClean="0"/>
              <a:t>은평구는</a:t>
            </a:r>
            <a:r>
              <a:rPr lang="ko-KR" altLang="en-US" sz="2000" dirty="0"/>
              <a:t> </a:t>
            </a:r>
            <a:r>
              <a:rPr lang="ko-KR" altLang="en-US" sz="2000" dirty="0" smtClean="0"/>
              <a:t>낙엽쓰레기 </a:t>
            </a:r>
            <a:r>
              <a:rPr lang="en-US" altLang="ko-KR" sz="2000" dirty="0"/>
              <a:t>267</a:t>
            </a:r>
            <a:r>
              <a:rPr lang="ko-KR" altLang="en-US" sz="2000" dirty="0" smtClean="0"/>
              <a:t>톤</a:t>
            </a:r>
            <a:endParaRPr lang="en-US" altLang="ko-KR" sz="2000" dirty="0" smtClean="0"/>
          </a:p>
          <a:p>
            <a:r>
              <a:rPr lang="en-US" altLang="ko-KR" sz="2000" dirty="0" smtClean="0"/>
              <a:t>         2016</a:t>
            </a:r>
            <a:r>
              <a:rPr lang="ko-KR" altLang="en-US" sz="2000" dirty="0" err="1" smtClean="0"/>
              <a:t>년기준</a:t>
            </a:r>
            <a:endParaRPr lang="ko-KR" altLang="en-US" sz="2000" dirty="0"/>
          </a:p>
        </p:txBody>
      </p:sp>
    </p:spTree>
    <p:extLst>
      <p:ext uri="{BB962C8B-B14F-4D97-AF65-F5344CB8AC3E}">
        <p14:creationId xmlns:p14="http://schemas.microsoft.com/office/powerpoint/2010/main" val="836624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가로로 말린 두루마리 모양 8"/>
          <p:cNvSpPr/>
          <p:nvPr/>
        </p:nvSpPr>
        <p:spPr>
          <a:xfrm>
            <a:off x="467544" y="3356992"/>
            <a:ext cx="8136904" cy="3384376"/>
          </a:xfrm>
          <a:prstGeom prst="horizontalScroll">
            <a:avLst/>
          </a:prstGeom>
          <a:solidFill>
            <a:schemeClr val="accent5">
              <a:lumMod val="5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타원 6"/>
          <p:cNvSpPr/>
          <p:nvPr/>
        </p:nvSpPr>
        <p:spPr>
          <a:xfrm>
            <a:off x="467544" y="836712"/>
            <a:ext cx="8136904" cy="2547664"/>
          </a:xfrm>
          <a:prstGeom prst="ellipse">
            <a:avLst/>
          </a:prstGeom>
          <a:solidFill>
            <a:schemeClr val="accent3">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611560" y="332656"/>
            <a:ext cx="7848872" cy="461665"/>
          </a:xfrm>
          <a:prstGeom prst="rect">
            <a:avLst/>
          </a:prstGeom>
        </p:spPr>
        <p:txBody>
          <a:bodyPr wrap="square">
            <a:spAutoFit/>
          </a:bodyPr>
          <a:lstStyle/>
          <a:p>
            <a:r>
              <a:rPr lang="ko-KR" altLang="en-US" sz="2400" b="1" dirty="0"/>
              <a:t>낙엽 처리 </a:t>
            </a:r>
            <a:r>
              <a:rPr lang="ko-KR" altLang="en-US" sz="2400" b="1" dirty="0" err="1"/>
              <a:t>극과극</a:t>
            </a:r>
            <a:r>
              <a:rPr lang="en-US" altLang="ko-KR" sz="2400" b="1" dirty="0"/>
              <a:t>...</a:t>
            </a:r>
            <a:r>
              <a:rPr lang="ko-KR" altLang="en-US" sz="2400" b="1" dirty="0"/>
              <a:t>수원시 </a:t>
            </a:r>
            <a:r>
              <a:rPr lang="ko-KR" altLang="en-US" sz="2400" b="1" dirty="0" err="1"/>
              <a:t>돈들여</a:t>
            </a:r>
            <a:r>
              <a:rPr lang="ko-KR" altLang="en-US" sz="2400" b="1" dirty="0"/>
              <a:t> </a:t>
            </a:r>
            <a:r>
              <a:rPr lang="en-US" altLang="ko-KR" sz="2400" b="1" dirty="0"/>
              <a:t>'</a:t>
            </a:r>
            <a:r>
              <a:rPr lang="ko-KR" altLang="en-US" sz="2400" b="1" dirty="0"/>
              <a:t>태우고</a:t>
            </a:r>
            <a:r>
              <a:rPr lang="en-US" altLang="ko-KR" sz="2400" b="1" dirty="0"/>
              <a:t>' </a:t>
            </a:r>
            <a:r>
              <a:rPr lang="ko-KR" altLang="en-US" sz="2400" b="1" dirty="0"/>
              <a:t>부천시 </a:t>
            </a:r>
            <a:r>
              <a:rPr lang="en-US" altLang="ko-KR" sz="2400" b="1" dirty="0"/>
              <a:t>'</a:t>
            </a:r>
            <a:r>
              <a:rPr lang="ko-KR" altLang="en-US" sz="2400" b="1" dirty="0"/>
              <a:t>재활용</a:t>
            </a:r>
            <a:r>
              <a:rPr lang="en-US" altLang="ko-KR" sz="2400" b="1" dirty="0"/>
              <a:t>'</a:t>
            </a:r>
            <a:r>
              <a:rPr lang="ko-KR" altLang="en-US" sz="2400" b="1" dirty="0"/>
              <a:t>해 예산절감</a:t>
            </a:r>
          </a:p>
        </p:txBody>
      </p:sp>
      <p:sp>
        <p:nvSpPr>
          <p:cNvPr id="6" name="직사각형 5"/>
          <p:cNvSpPr/>
          <p:nvPr/>
        </p:nvSpPr>
        <p:spPr>
          <a:xfrm>
            <a:off x="1043608" y="1268760"/>
            <a:ext cx="7128792" cy="1754326"/>
          </a:xfrm>
          <a:prstGeom prst="rect">
            <a:avLst/>
          </a:prstGeom>
        </p:spPr>
        <p:txBody>
          <a:bodyPr wrap="square">
            <a:spAutoFit/>
          </a:bodyPr>
          <a:lstStyle/>
          <a:p>
            <a:r>
              <a:rPr lang="ko-KR" altLang="en-US" dirty="0">
                <a:latin typeface="HY신명조" panose="02030600000101010101" pitchFamily="18" charset="-127"/>
                <a:ea typeface="HY신명조" panose="02030600000101010101" pitchFamily="18" charset="-127"/>
              </a:rPr>
              <a:t>수원시에 따르면 현재 수원시 관내에 </a:t>
            </a:r>
            <a:r>
              <a:rPr lang="ko-KR" altLang="en-US" dirty="0" err="1">
                <a:latin typeface="HY신명조" panose="02030600000101010101" pitchFamily="18" charset="-127"/>
                <a:ea typeface="HY신명조" panose="02030600000101010101" pitchFamily="18" charset="-127"/>
              </a:rPr>
              <a:t>식재된</a:t>
            </a:r>
            <a:r>
              <a:rPr lang="ko-KR" altLang="en-US" dirty="0">
                <a:latin typeface="HY신명조" panose="02030600000101010101" pitchFamily="18" charset="-127"/>
                <a:ea typeface="HY신명조" panose="02030600000101010101" pitchFamily="18" charset="-127"/>
              </a:rPr>
              <a:t> 가로수는 느티나무</a:t>
            </a:r>
            <a:r>
              <a:rPr lang="en-US" altLang="ko-KR" dirty="0" smtClean="0">
                <a:latin typeface="HY신명조" panose="02030600000101010101" pitchFamily="18" charset="-127"/>
                <a:ea typeface="HY신명조" panose="02030600000101010101" pitchFamily="18" charset="-127"/>
              </a:rPr>
              <a:t>·</a:t>
            </a:r>
          </a:p>
          <a:p>
            <a:r>
              <a:rPr lang="ko-KR" altLang="en-US" dirty="0" smtClean="0">
                <a:latin typeface="HY신명조" panose="02030600000101010101" pitchFamily="18" charset="-127"/>
                <a:ea typeface="HY신명조" panose="02030600000101010101" pitchFamily="18" charset="-127"/>
              </a:rPr>
              <a:t>은행나무</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왕벚나무 등 </a:t>
            </a:r>
            <a:r>
              <a:rPr lang="en-US" altLang="ko-KR" dirty="0">
                <a:latin typeface="HY신명조" panose="02030600000101010101" pitchFamily="18" charset="-127"/>
                <a:ea typeface="HY신명조" panose="02030600000101010101" pitchFamily="18" charset="-127"/>
              </a:rPr>
              <a:t>48</a:t>
            </a:r>
            <a:r>
              <a:rPr lang="ko-KR" altLang="en-US" dirty="0">
                <a:latin typeface="HY신명조" panose="02030600000101010101" pitchFamily="18" charset="-127"/>
                <a:ea typeface="HY신명조" panose="02030600000101010101" pitchFamily="18" charset="-127"/>
              </a:rPr>
              <a:t>종 </a:t>
            </a:r>
            <a:r>
              <a:rPr lang="en-US" altLang="ko-KR" dirty="0">
                <a:latin typeface="HY신명조" panose="02030600000101010101" pitchFamily="18" charset="-127"/>
                <a:ea typeface="HY신명조" panose="02030600000101010101" pitchFamily="18" charset="-127"/>
              </a:rPr>
              <a:t>7</a:t>
            </a:r>
            <a:r>
              <a:rPr lang="ko-KR" altLang="en-US" dirty="0">
                <a:latin typeface="HY신명조" panose="02030600000101010101" pitchFamily="18" charset="-127"/>
                <a:ea typeface="HY신명조" panose="02030600000101010101" pitchFamily="18" charset="-127"/>
              </a:rPr>
              <a:t>만</a:t>
            </a:r>
            <a:r>
              <a:rPr lang="en-US" altLang="ko-KR" dirty="0">
                <a:latin typeface="HY신명조" panose="02030600000101010101" pitchFamily="18" charset="-127"/>
                <a:ea typeface="HY신명조" panose="02030600000101010101" pitchFamily="18" charset="-127"/>
              </a:rPr>
              <a:t>5</a:t>
            </a:r>
            <a:r>
              <a:rPr lang="ko-KR" altLang="en-US" dirty="0">
                <a:latin typeface="HY신명조" panose="02030600000101010101" pitchFamily="18" charset="-127"/>
                <a:ea typeface="HY신명조" panose="02030600000101010101" pitchFamily="18" charset="-127"/>
              </a:rPr>
              <a:t>천</a:t>
            </a:r>
            <a:r>
              <a:rPr lang="en-US" altLang="ko-KR" dirty="0">
                <a:latin typeface="HY신명조" panose="02030600000101010101" pitchFamily="18" charset="-127"/>
                <a:ea typeface="HY신명조" panose="02030600000101010101" pitchFamily="18" charset="-127"/>
              </a:rPr>
              <a:t>372</a:t>
            </a:r>
            <a:r>
              <a:rPr lang="ko-KR" altLang="en-US" dirty="0">
                <a:latin typeface="HY신명조" panose="02030600000101010101" pitchFamily="18" charset="-127"/>
                <a:ea typeface="HY신명조" panose="02030600000101010101" pitchFamily="18" charset="-127"/>
              </a:rPr>
              <a:t>주로 이 가로수에서 발생하는 낙엽은 지난해는 </a:t>
            </a:r>
            <a:r>
              <a:rPr lang="en-US" altLang="ko-KR" dirty="0">
                <a:latin typeface="HY신명조" panose="02030600000101010101" pitchFamily="18" charset="-127"/>
                <a:ea typeface="HY신명조" panose="02030600000101010101" pitchFamily="18" charset="-127"/>
              </a:rPr>
              <a:t>470</a:t>
            </a:r>
            <a:r>
              <a:rPr lang="ko-KR" altLang="en-US" dirty="0">
                <a:latin typeface="HY신명조" panose="02030600000101010101" pitchFamily="18" charset="-127"/>
                <a:ea typeface="HY신명조" panose="02030600000101010101" pitchFamily="18" charset="-127"/>
              </a:rPr>
              <a:t>톤</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연평균 </a:t>
            </a:r>
            <a:r>
              <a:rPr lang="en-US" altLang="ko-KR" dirty="0">
                <a:latin typeface="HY신명조" panose="02030600000101010101" pitchFamily="18" charset="-127"/>
                <a:ea typeface="HY신명조" panose="02030600000101010101" pitchFamily="18" charset="-127"/>
              </a:rPr>
              <a:t>500</a:t>
            </a:r>
            <a:r>
              <a:rPr lang="ko-KR" altLang="en-US" dirty="0">
                <a:latin typeface="HY신명조" panose="02030600000101010101" pitchFamily="18" charset="-127"/>
                <a:ea typeface="HY신명조" panose="02030600000101010101" pitchFamily="18" charset="-127"/>
              </a:rPr>
              <a:t>톤에 달한다</a:t>
            </a:r>
            <a:r>
              <a:rPr lang="en-US" altLang="ko-KR" dirty="0" smtClean="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
            </a:r>
            <a:br>
              <a:rPr lang="ko-KR" altLang="en-US" dirty="0">
                <a:latin typeface="HY신명조" panose="02030600000101010101" pitchFamily="18" charset="-127"/>
                <a:ea typeface="HY신명조" panose="02030600000101010101" pitchFamily="18" charset="-127"/>
              </a:rPr>
            </a:br>
            <a:r>
              <a:rPr lang="ko-KR" altLang="en-US" dirty="0">
                <a:latin typeface="HY신명조" panose="02030600000101010101" pitchFamily="18" charset="-127"/>
                <a:ea typeface="HY신명조" panose="02030600000101010101" pitchFamily="18" charset="-127"/>
              </a:rPr>
              <a:t>현재 수원시는 매년 </a:t>
            </a:r>
            <a:r>
              <a:rPr lang="en-US" altLang="ko-KR" dirty="0">
                <a:latin typeface="HY신명조" panose="02030600000101010101" pitchFamily="18" charset="-127"/>
                <a:ea typeface="HY신명조" panose="02030600000101010101" pitchFamily="18" charset="-127"/>
              </a:rPr>
              <a:t>500</a:t>
            </a:r>
            <a:r>
              <a:rPr lang="ko-KR" altLang="en-US" dirty="0">
                <a:latin typeface="HY신명조" panose="02030600000101010101" pitchFamily="18" charset="-127"/>
                <a:ea typeface="HY신명조" panose="02030600000101010101" pitchFamily="18" charset="-127"/>
              </a:rPr>
              <a:t>톤씩 발생하는 가로수 낙엽을 모두 소각처리하고 있다</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이에 소요되는 비용만 소각장 및 </a:t>
            </a:r>
            <a:r>
              <a:rPr lang="ko-KR" altLang="en-US" dirty="0" err="1">
                <a:latin typeface="HY신명조" panose="02030600000101010101" pitchFamily="18" charset="-127"/>
                <a:ea typeface="HY신명조" panose="02030600000101010101" pitchFamily="18" charset="-127"/>
              </a:rPr>
              <a:t>임적환장</a:t>
            </a:r>
            <a:r>
              <a:rPr lang="ko-KR" altLang="en-US" dirty="0">
                <a:latin typeface="HY신명조" panose="02030600000101010101" pitchFamily="18" charset="-127"/>
                <a:ea typeface="HY신명조" panose="02030600000101010101" pitchFamily="18" charset="-127"/>
              </a:rPr>
              <a:t> 부지 사용료와 기타 비용 등을 포함해 연간 </a:t>
            </a:r>
            <a:r>
              <a:rPr lang="en-US" altLang="ko-KR" dirty="0">
                <a:latin typeface="HY신명조" panose="02030600000101010101" pitchFamily="18" charset="-127"/>
                <a:ea typeface="HY신명조" panose="02030600000101010101" pitchFamily="18" charset="-127"/>
              </a:rPr>
              <a:t>5</a:t>
            </a:r>
            <a:r>
              <a:rPr lang="ko-KR" altLang="en-US" dirty="0">
                <a:latin typeface="HY신명조" panose="02030600000101010101" pitchFamily="18" charset="-127"/>
                <a:ea typeface="HY신명조" panose="02030600000101010101" pitchFamily="18" charset="-127"/>
              </a:rPr>
              <a:t>천만 원 </a:t>
            </a:r>
            <a:r>
              <a:rPr lang="ko-KR" altLang="en-US" dirty="0" smtClean="0">
                <a:latin typeface="HY신명조" panose="02030600000101010101" pitchFamily="18" charset="-127"/>
                <a:ea typeface="HY신명조" panose="02030600000101010101" pitchFamily="18" charset="-127"/>
              </a:rPr>
              <a:t>규모다</a:t>
            </a:r>
            <a:r>
              <a:rPr lang="en-US" altLang="ko-KR" dirty="0">
                <a:solidFill>
                  <a:schemeClr val="bg1"/>
                </a:solidFill>
              </a:rPr>
              <a:t>.</a:t>
            </a:r>
            <a:endParaRPr lang="ko-KR" altLang="en-US" dirty="0">
              <a:solidFill>
                <a:schemeClr val="bg1"/>
              </a:solidFill>
            </a:endParaRPr>
          </a:p>
        </p:txBody>
      </p:sp>
      <p:sp>
        <p:nvSpPr>
          <p:cNvPr id="8" name="직사각형 7"/>
          <p:cNvSpPr/>
          <p:nvPr/>
        </p:nvSpPr>
        <p:spPr>
          <a:xfrm>
            <a:off x="899592" y="3861048"/>
            <a:ext cx="7560840" cy="2308324"/>
          </a:xfrm>
          <a:prstGeom prst="rect">
            <a:avLst/>
          </a:prstGeom>
        </p:spPr>
        <p:txBody>
          <a:bodyPr wrap="square">
            <a:spAutoFit/>
          </a:bodyPr>
          <a:lstStyle/>
          <a:p>
            <a:r>
              <a:rPr lang="ko-KR" altLang="en-US" dirty="0">
                <a:solidFill>
                  <a:schemeClr val="bg1"/>
                </a:solidFill>
                <a:latin typeface="+mn-ea"/>
              </a:rPr>
              <a:t>부천시는 지난 </a:t>
            </a:r>
            <a:r>
              <a:rPr lang="en-US" altLang="ko-KR" dirty="0">
                <a:solidFill>
                  <a:schemeClr val="bg1"/>
                </a:solidFill>
                <a:latin typeface="+mn-ea"/>
              </a:rPr>
              <a:t>2019</a:t>
            </a:r>
            <a:r>
              <a:rPr lang="ko-KR" altLang="en-US" dirty="0">
                <a:solidFill>
                  <a:schemeClr val="bg1"/>
                </a:solidFill>
                <a:latin typeface="+mn-ea"/>
              </a:rPr>
              <a:t>년 </a:t>
            </a:r>
            <a:r>
              <a:rPr lang="ko-KR" altLang="en-US" dirty="0" err="1">
                <a:solidFill>
                  <a:schemeClr val="bg1"/>
                </a:solidFill>
                <a:latin typeface="+mn-ea"/>
              </a:rPr>
              <a:t>이천삼사랑협동조합과</a:t>
            </a:r>
            <a:r>
              <a:rPr lang="ko-KR" altLang="en-US" dirty="0">
                <a:solidFill>
                  <a:schemeClr val="bg1"/>
                </a:solidFill>
                <a:latin typeface="+mn-ea"/>
              </a:rPr>
              <a:t> 협약을 맺고 인삼농장에 낙엽을 재활용한 퇴비로 공급하고 있다</a:t>
            </a:r>
            <a:r>
              <a:rPr lang="en-US" altLang="ko-KR" dirty="0">
                <a:solidFill>
                  <a:schemeClr val="bg1"/>
                </a:solidFill>
                <a:latin typeface="+mn-ea"/>
              </a:rPr>
              <a:t>.</a:t>
            </a:r>
            <a:r>
              <a:rPr lang="ko-KR" altLang="en-US" dirty="0">
                <a:solidFill>
                  <a:schemeClr val="bg1"/>
                </a:solidFill>
                <a:latin typeface="+mn-ea"/>
              </a:rPr>
              <a:t/>
            </a:r>
            <a:br>
              <a:rPr lang="ko-KR" altLang="en-US" dirty="0">
                <a:solidFill>
                  <a:schemeClr val="bg1"/>
                </a:solidFill>
                <a:latin typeface="+mn-ea"/>
              </a:rPr>
            </a:br>
            <a:r>
              <a:rPr lang="ko-KR" altLang="en-US" dirty="0">
                <a:solidFill>
                  <a:schemeClr val="bg1"/>
                </a:solidFill>
                <a:latin typeface="+mn-ea"/>
              </a:rPr>
              <a:t/>
            </a:r>
            <a:br>
              <a:rPr lang="ko-KR" altLang="en-US" dirty="0">
                <a:solidFill>
                  <a:schemeClr val="bg1"/>
                </a:solidFill>
                <a:latin typeface="+mn-ea"/>
              </a:rPr>
            </a:br>
            <a:r>
              <a:rPr lang="ko-KR" altLang="en-US" dirty="0">
                <a:solidFill>
                  <a:schemeClr val="bg1"/>
                </a:solidFill>
                <a:latin typeface="+mn-ea"/>
              </a:rPr>
              <a:t>지금까지 퇴비로 재활용된 낙엽양은 </a:t>
            </a:r>
            <a:r>
              <a:rPr lang="en-US" altLang="ko-KR" dirty="0">
                <a:solidFill>
                  <a:schemeClr val="bg1"/>
                </a:solidFill>
                <a:latin typeface="+mn-ea"/>
              </a:rPr>
              <a:t>757</a:t>
            </a:r>
            <a:r>
              <a:rPr lang="ko-KR" altLang="en-US" dirty="0">
                <a:solidFill>
                  <a:schemeClr val="bg1"/>
                </a:solidFill>
                <a:latin typeface="+mn-ea"/>
              </a:rPr>
              <a:t>톤으로 부천시에 따르면 총 </a:t>
            </a:r>
            <a:r>
              <a:rPr lang="en-US" altLang="ko-KR" dirty="0">
                <a:solidFill>
                  <a:schemeClr val="bg1"/>
                </a:solidFill>
                <a:latin typeface="+mn-ea"/>
              </a:rPr>
              <a:t>8</a:t>
            </a:r>
            <a:r>
              <a:rPr lang="ko-KR" altLang="en-US" dirty="0">
                <a:solidFill>
                  <a:schemeClr val="bg1"/>
                </a:solidFill>
                <a:latin typeface="+mn-ea"/>
              </a:rPr>
              <a:t>천</a:t>
            </a:r>
            <a:r>
              <a:rPr lang="en-US" altLang="ko-KR" dirty="0">
                <a:solidFill>
                  <a:schemeClr val="bg1"/>
                </a:solidFill>
                <a:latin typeface="+mn-ea"/>
              </a:rPr>
              <a:t>392</a:t>
            </a:r>
            <a:r>
              <a:rPr lang="ko-KR" altLang="en-US" dirty="0">
                <a:solidFill>
                  <a:schemeClr val="bg1"/>
                </a:solidFill>
                <a:latin typeface="+mn-ea"/>
              </a:rPr>
              <a:t>만 원의 예산이 절감되는 효과를 거뒀다</a:t>
            </a:r>
            <a:r>
              <a:rPr lang="en-US" altLang="ko-KR" dirty="0">
                <a:solidFill>
                  <a:schemeClr val="bg1"/>
                </a:solidFill>
                <a:latin typeface="+mn-ea"/>
              </a:rPr>
              <a:t>.</a:t>
            </a:r>
            <a:r>
              <a:rPr lang="ko-KR" altLang="en-US" dirty="0">
                <a:solidFill>
                  <a:schemeClr val="bg1"/>
                </a:solidFill>
                <a:latin typeface="+mn-ea"/>
              </a:rPr>
              <a:t/>
            </a:r>
            <a:br>
              <a:rPr lang="ko-KR" altLang="en-US" dirty="0">
                <a:solidFill>
                  <a:schemeClr val="bg1"/>
                </a:solidFill>
                <a:latin typeface="+mn-ea"/>
              </a:rPr>
            </a:br>
            <a:r>
              <a:rPr lang="ko-KR" altLang="en-US" dirty="0">
                <a:solidFill>
                  <a:schemeClr val="bg1"/>
                </a:solidFill>
                <a:latin typeface="+mn-ea"/>
              </a:rPr>
              <a:t/>
            </a:r>
            <a:br>
              <a:rPr lang="ko-KR" altLang="en-US" dirty="0">
                <a:solidFill>
                  <a:schemeClr val="bg1"/>
                </a:solidFill>
                <a:latin typeface="+mn-ea"/>
              </a:rPr>
            </a:br>
            <a:r>
              <a:rPr lang="ko-KR" altLang="en-US" dirty="0">
                <a:solidFill>
                  <a:schemeClr val="bg1"/>
                </a:solidFill>
                <a:latin typeface="+mn-ea"/>
              </a:rPr>
              <a:t>부천시 관계자는 </a:t>
            </a:r>
            <a:r>
              <a:rPr lang="en-US" altLang="ko-KR" dirty="0">
                <a:solidFill>
                  <a:schemeClr val="bg1"/>
                </a:solidFill>
                <a:latin typeface="+mn-ea"/>
              </a:rPr>
              <a:t>"</a:t>
            </a:r>
            <a:r>
              <a:rPr lang="ko-KR" altLang="en-US" dirty="0">
                <a:solidFill>
                  <a:schemeClr val="bg1"/>
                </a:solidFill>
                <a:latin typeface="+mn-ea"/>
              </a:rPr>
              <a:t>낙엽이 매립지로 갈 경우 </a:t>
            </a:r>
            <a:r>
              <a:rPr lang="en-US" altLang="ko-KR" dirty="0">
                <a:solidFill>
                  <a:schemeClr val="bg1"/>
                </a:solidFill>
                <a:latin typeface="+mn-ea"/>
              </a:rPr>
              <a:t>1t</a:t>
            </a:r>
            <a:r>
              <a:rPr lang="ko-KR" altLang="en-US" dirty="0">
                <a:solidFill>
                  <a:schemeClr val="bg1"/>
                </a:solidFill>
                <a:latin typeface="+mn-ea"/>
              </a:rPr>
              <a:t>당 </a:t>
            </a:r>
            <a:r>
              <a:rPr lang="en-US" altLang="ko-KR" dirty="0">
                <a:solidFill>
                  <a:schemeClr val="bg1"/>
                </a:solidFill>
                <a:latin typeface="+mn-ea"/>
              </a:rPr>
              <a:t>17</a:t>
            </a:r>
            <a:r>
              <a:rPr lang="ko-KR" altLang="en-US" dirty="0">
                <a:solidFill>
                  <a:schemeClr val="bg1"/>
                </a:solidFill>
                <a:latin typeface="+mn-ea"/>
              </a:rPr>
              <a:t>만</a:t>
            </a:r>
            <a:r>
              <a:rPr lang="en-US" altLang="ko-KR" dirty="0">
                <a:solidFill>
                  <a:schemeClr val="bg1"/>
                </a:solidFill>
                <a:latin typeface="+mn-ea"/>
              </a:rPr>
              <a:t>9</a:t>
            </a:r>
            <a:r>
              <a:rPr lang="ko-KR" altLang="en-US" dirty="0">
                <a:solidFill>
                  <a:schemeClr val="bg1"/>
                </a:solidFill>
                <a:latin typeface="+mn-ea"/>
              </a:rPr>
              <a:t>천</a:t>
            </a:r>
            <a:r>
              <a:rPr lang="en-US" altLang="ko-KR" dirty="0">
                <a:solidFill>
                  <a:schemeClr val="bg1"/>
                </a:solidFill>
                <a:latin typeface="+mn-ea"/>
              </a:rPr>
              <a:t>991</a:t>
            </a:r>
            <a:r>
              <a:rPr lang="ko-KR" altLang="en-US" dirty="0">
                <a:solidFill>
                  <a:schemeClr val="bg1"/>
                </a:solidFill>
                <a:latin typeface="+mn-ea"/>
              </a:rPr>
              <a:t>원의 비용이 드는데 재활용될 경우 운송비만 필요해 </a:t>
            </a:r>
            <a:r>
              <a:rPr lang="en-US" altLang="ko-KR" dirty="0">
                <a:solidFill>
                  <a:schemeClr val="bg1"/>
                </a:solidFill>
                <a:latin typeface="+mn-ea"/>
              </a:rPr>
              <a:t>1t</a:t>
            </a:r>
            <a:r>
              <a:rPr lang="ko-KR" altLang="en-US" dirty="0">
                <a:solidFill>
                  <a:schemeClr val="bg1"/>
                </a:solidFill>
                <a:latin typeface="+mn-ea"/>
              </a:rPr>
              <a:t>당 </a:t>
            </a:r>
            <a:r>
              <a:rPr lang="en-US" altLang="ko-KR" dirty="0">
                <a:solidFill>
                  <a:schemeClr val="bg1"/>
                </a:solidFill>
                <a:latin typeface="+mn-ea"/>
              </a:rPr>
              <a:t>6</a:t>
            </a:r>
            <a:r>
              <a:rPr lang="ko-KR" altLang="en-US" dirty="0">
                <a:solidFill>
                  <a:schemeClr val="bg1"/>
                </a:solidFill>
                <a:latin typeface="+mn-ea"/>
              </a:rPr>
              <a:t>만</a:t>
            </a:r>
            <a:r>
              <a:rPr lang="en-US" altLang="ko-KR" dirty="0">
                <a:solidFill>
                  <a:schemeClr val="bg1"/>
                </a:solidFill>
                <a:latin typeface="+mn-ea"/>
              </a:rPr>
              <a:t>9</a:t>
            </a:r>
            <a:r>
              <a:rPr lang="ko-KR" altLang="en-US" dirty="0">
                <a:solidFill>
                  <a:schemeClr val="bg1"/>
                </a:solidFill>
                <a:latin typeface="+mn-ea"/>
              </a:rPr>
              <a:t>천</a:t>
            </a:r>
            <a:r>
              <a:rPr lang="en-US" altLang="ko-KR" dirty="0">
                <a:solidFill>
                  <a:schemeClr val="bg1"/>
                </a:solidFill>
                <a:latin typeface="+mn-ea"/>
              </a:rPr>
              <a:t>128</a:t>
            </a:r>
            <a:r>
              <a:rPr lang="ko-KR" altLang="en-US" dirty="0">
                <a:solidFill>
                  <a:schemeClr val="bg1"/>
                </a:solidFill>
                <a:latin typeface="+mn-ea"/>
              </a:rPr>
              <a:t>원으로 줄어든다</a:t>
            </a:r>
            <a:r>
              <a:rPr lang="en-US" altLang="ko-KR" dirty="0">
                <a:solidFill>
                  <a:schemeClr val="bg1"/>
                </a:solidFill>
                <a:latin typeface="+mn-ea"/>
              </a:rPr>
              <a:t>"</a:t>
            </a:r>
            <a:r>
              <a:rPr lang="ko-KR" altLang="en-US" dirty="0">
                <a:solidFill>
                  <a:schemeClr val="bg1"/>
                </a:solidFill>
                <a:latin typeface="+mn-ea"/>
              </a:rPr>
              <a:t>고 설명했다</a:t>
            </a:r>
            <a:r>
              <a:rPr lang="en-US" altLang="ko-KR" dirty="0">
                <a:solidFill>
                  <a:schemeClr val="bg1"/>
                </a:solidFill>
                <a:latin typeface="+mn-ea"/>
              </a:rPr>
              <a:t>.</a:t>
            </a:r>
            <a:endParaRPr lang="ko-KR" altLang="en-US" dirty="0">
              <a:solidFill>
                <a:schemeClr val="bg1"/>
              </a:solidFill>
              <a:latin typeface="+mn-ea"/>
            </a:endParaRPr>
          </a:p>
        </p:txBody>
      </p:sp>
    </p:spTree>
    <p:extLst>
      <p:ext uri="{BB962C8B-B14F-4D97-AF65-F5344CB8AC3E}">
        <p14:creationId xmlns:p14="http://schemas.microsoft.com/office/powerpoint/2010/main" val="2328640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7467600" cy="778098"/>
          </a:xfrm>
        </p:spPr>
        <p:txBody>
          <a:bodyPr/>
          <a:lstStyle/>
          <a:p>
            <a:r>
              <a:rPr lang="ko-KR" altLang="en-US" b="1" dirty="0" smtClean="0"/>
              <a:t>       무상으로 </a:t>
            </a:r>
            <a:r>
              <a:rPr lang="ko-KR" altLang="en-US" b="1" dirty="0"/>
              <a:t>낙엽 처리</a:t>
            </a:r>
            <a:r>
              <a:rPr lang="en-US" altLang="ko-KR" b="1" dirty="0"/>
              <a:t>… ‘</a:t>
            </a:r>
            <a:r>
              <a:rPr lang="ko-KR" altLang="en-US" b="1" dirty="0"/>
              <a:t>재활용’ 협약</a:t>
            </a:r>
            <a:endParaRPr lang="ko-KR" altLang="en-US" dirty="0"/>
          </a:p>
        </p:txBody>
      </p:sp>
      <p:sp>
        <p:nvSpPr>
          <p:cNvPr id="3" name="내용 개체 틀 2"/>
          <p:cNvSpPr>
            <a:spLocks noGrp="1"/>
          </p:cNvSpPr>
          <p:nvPr>
            <p:ph sz="quarter" idx="1"/>
          </p:nvPr>
        </p:nvSpPr>
        <p:spPr>
          <a:xfrm>
            <a:off x="704800" y="1340768"/>
            <a:ext cx="7467600" cy="4873752"/>
          </a:xfrm>
        </p:spPr>
        <p:txBody>
          <a:bodyPr>
            <a:normAutofit fontScale="62500" lnSpcReduction="20000"/>
          </a:bodyPr>
          <a:lstStyle/>
          <a:p>
            <a:r>
              <a:rPr lang="ko-KR" altLang="en-US" dirty="0">
                <a:latin typeface="HY신명조" panose="02030600000101010101" pitchFamily="18" charset="-127"/>
                <a:ea typeface="HY신명조" panose="02030600000101010101" pitchFamily="18" charset="-127"/>
              </a:rPr>
              <a:t>남양주시가 무상으로 공원과 도로변 낙엽을 처리하도록 재활용 전문 업체 </a:t>
            </a:r>
            <a:r>
              <a:rPr lang="en-US" altLang="ko-KR" dirty="0">
                <a:latin typeface="HY신명조" panose="02030600000101010101" pitchFamily="18" charset="-127"/>
                <a:ea typeface="HY신명조" panose="02030600000101010101" pitchFamily="18" charset="-127"/>
              </a:rPr>
              <a:t>2</a:t>
            </a:r>
            <a:r>
              <a:rPr lang="ko-KR" altLang="en-US" dirty="0">
                <a:latin typeface="HY신명조" panose="02030600000101010101" pitchFamily="18" charset="-127"/>
                <a:ea typeface="HY신명조" panose="02030600000101010101" pitchFamily="18" charset="-127"/>
              </a:rPr>
              <a:t>곳과 위탁 처리 협약을 맺었다</a:t>
            </a:r>
            <a:r>
              <a:rPr lang="en-US" altLang="ko-KR" dirty="0">
                <a:latin typeface="HY신명조" panose="02030600000101010101" pitchFamily="18" charset="-127"/>
                <a:ea typeface="HY신명조" panose="02030600000101010101" pitchFamily="18" charset="-127"/>
              </a:rPr>
              <a:t>. </a:t>
            </a:r>
          </a:p>
          <a:p>
            <a:pPr marL="0" indent="0">
              <a:buNone/>
            </a:pPr>
            <a:endParaRPr lang="en-US" altLang="ko-KR" dirty="0">
              <a:latin typeface="HY신명조" panose="02030600000101010101" pitchFamily="18" charset="-127"/>
              <a:ea typeface="HY신명조" panose="02030600000101010101" pitchFamily="18" charset="-127"/>
            </a:endParaRPr>
          </a:p>
          <a:p>
            <a:r>
              <a:rPr lang="ko-KR" altLang="en-US" dirty="0" err="1">
                <a:latin typeface="HY신명조" panose="02030600000101010101" pitchFamily="18" charset="-127"/>
                <a:ea typeface="HY신명조" panose="02030600000101010101" pitchFamily="18" charset="-127"/>
              </a:rPr>
              <a:t>그동안은</a:t>
            </a:r>
            <a:r>
              <a:rPr lang="ko-KR" altLang="en-US" dirty="0">
                <a:latin typeface="HY신명조" panose="02030600000101010101" pitchFamily="18" charset="-127"/>
                <a:ea typeface="HY신명조" panose="02030600000101010101" pitchFamily="18" charset="-127"/>
              </a:rPr>
              <a:t> 시 자체적으로 </a:t>
            </a:r>
            <a:r>
              <a:rPr lang="ko-KR" altLang="en-US" dirty="0" err="1">
                <a:latin typeface="HY신명조" panose="02030600000101010101" pitchFamily="18" charset="-127"/>
                <a:ea typeface="HY신명조" panose="02030600000101010101" pitchFamily="18" charset="-127"/>
              </a:rPr>
              <a:t>종량제봉투로</a:t>
            </a:r>
            <a:r>
              <a:rPr lang="ko-KR" altLang="en-US" dirty="0">
                <a:latin typeface="HY신명조" panose="02030600000101010101" pitchFamily="18" charset="-127"/>
                <a:ea typeface="HY신명조" panose="02030600000101010101" pitchFamily="18" charset="-127"/>
              </a:rPr>
              <a:t> 수거하고 나서 유상 처리해왔다</a:t>
            </a:r>
            <a:r>
              <a:rPr lang="en-US" altLang="ko-KR" dirty="0">
                <a:latin typeface="HY신명조" panose="02030600000101010101" pitchFamily="18" charset="-127"/>
                <a:ea typeface="HY신명조" panose="02030600000101010101" pitchFamily="18" charset="-127"/>
              </a:rPr>
              <a:t>.</a:t>
            </a:r>
          </a:p>
          <a:p>
            <a:pPr marL="0" indent="0">
              <a:buNone/>
            </a:pPr>
            <a:r>
              <a:rPr lang="en-US" altLang="ko-KR" dirty="0">
                <a:latin typeface="HY신명조" panose="02030600000101010101" pitchFamily="18" charset="-127"/>
                <a:ea typeface="HY신명조" panose="02030600000101010101" pitchFamily="18" charset="-127"/>
              </a:rPr>
              <a:t> </a:t>
            </a:r>
          </a:p>
          <a:p>
            <a:r>
              <a:rPr lang="ko-KR" altLang="en-US" dirty="0">
                <a:latin typeface="HY신명조" panose="02030600000101010101" pitchFamily="18" charset="-127"/>
                <a:ea typeface="HY신명조" panose="02030600000101010101" pitchFamily="18" charset="-127"/>
              </a:rPr>
              <a:t>위탁 처리로 소각</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매립 등에 드는 비용을 절감할 수 있게 됐다는 게 시의 설명이다</a:t>
            </a:r>
            <a:r>
              <a:rPr lang="en-US" altLang="ko-KR" dirty="0">
                <a:latin typeface="HY신명조" panose="02030600000101010101" pitchFamily="18" charset="-127"/>
                <a:ea typeface="HY신명조" panose="02030600000101010101" pitchFamily="18" charset="-127"/>
              </a:rPr>
              <a:t>. </a:t>
            </a:r>
          </a:p>
          <a:p>
            <a:pPr marL="0" indent="0">
              <a:buNone/>
            </a:pPr>
            <a:endParaRPr lang="en-US" altLang="ko-KR" dirty="0">
              <a:latin typeface="HY신명조" panose="02030600000101010101" pitchFamily="18" charset="-127"/>
              <a:ea typeface="HY신명조" panose="02030600000101010101" pitchFamily="18" charset="-127"/>
            </a:endParaRPr>
          </a:p>
          <a:p>
            <a:r>
              <a:rPr lang="ko-KR" altLang="en-US" dirty="0">
                <a:latin typeface="HY신명조" panose="02030600000101010101" pitchFamily="18" charset="-127"/>
                <a:ea typeface="HY신명조" panose="02030600000101010101" pitchFamily="18" charset="-127"/>
              </a:rPr>
              <a:t>특히 낙엽을 친환경 </a:t>
            </a:r>
            <a:r>
              <a:rPr lang="en-US" altLang="ko-KR" dirty="0">
                <a:latin typeface="HY신명조" panose="02030600000101010101" pitchFamily="18" charset="-127"/>
                <a:ea typeface="HY신명조" panose="02030600000101010101" pitchFamily="18" charset="-127"/>
              </a:rPr>
              <a:t>Bio-SRF(</a:t>
            </a:r>
            <a:r>
              <a:rPr lang="ko-KR" altLang="en-US" dirty="0">
                <a:latin typeface="HY신명조" panose="02030600000101010101" pitchFamily="18" charset="-127"/>
                <a:ea typeface="HY신명조" panose="02030600000101010101" pitchFamily="18" charset="-127"/>
              </a:rPr>
              <a:t>고형 연료</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로 재활용 하는 자원 </a:t>
            </a:r>
            <a:r>
              <a:rPr lang="ko-KR" altLang="en-US" dirty="0" err="1">
                <a:latin typeface="HY신명조" panose="02030600000101010101" pitchFamily="18" charset="-127"/>
                <a:ea typeface="HY신명조" panose="02030600000101010101" pitchFamily="18" charset="-127"/>
              </a:rPr>
              <a:t>선순환</a:t>
            </a:r>
            <a:r>
              <a:rPr lang="ko-KR" altLang="en-US" dirty="0">
                <a:latin typeface="HY신명조" panose="02030600000101010101" pitchFamily="18" charset="-127"/>
                <a:ea typeface="HY신명조" panose="02030600000101010101" pitchFamily="18" charset="-127"/>
              </a:rPr>
              <a:t> 체계를 구축할 수 있게 됐다</a:t>
            </a:r>
            <a:r>
              <a:rPr lang="en-US" altLang="ko-KR" dirty="0">
                <a:latin typeface="HY신명조" panose="02030600000101010101" pitchFamily="18" charset="-127"/>
                <a:ea typeface="HY신명조" panose="02030600000101010101" pitchFamily="18" charset="-127"/>
              </a:rPr>
              <a:t>.</a:t>
            </a:r>
          </a:p>
          <a:p>
            <a:pPr marL="0" indent="0">
              <a:buNone/>
            </a:pPr>
            <a:r>
              <a:rPr lang="en-US" altLang="ko-KR" dirty="0">
                <a:latin typeface="HY신명조" panose="02030600000101010101" pitchFamily="18" charset="-127"/>
                <a:ea typeface="HY신명조" panose="02030600000101010101" pitchFamily="18" charset="-127"/>
              </a:rPr>
              <a:t> </a:t>
            </a:r>
          </a:p>
          <a:p>
            <a:r>
              <a:rPr lang="ko-KR" altLang="en-US" dirty="0">
                <a:latin typeface="HY신명조" panose="02030600000101010101" pitchFamily="18" charset="-127"/>
                <a:ea typeface="HY신명조" panose="02030600000101010101" pitchFamily="18" charset="-127"/>
              </a:rPr>
              <a:t>시는 이달부터 다음달까지 집중 수거 </a:t>
            </a:r>
            <a:r>
              <a:rPr lang="en-US" altLang="ko-KR" dirty="0">
                <a:latin typeface="HY신명조" panose="02030600000101010101" pitchFamily="18" charset="-127"/>
                <a:ea typeface="HY신명조" panose="02030600000101010101" pitchFamily="18" charset="-127"/>
              </a:rPr>
              <a:t>2</a:t>
            </a:r>
            <a:r>
              <a:rPr lang="ko-KR" altLang="en-US" dirty="0">
                <a:latin typeface="HY신명조" panose="02030600000101010101" pitchFamily="18" charset="-127"/>
                <a:ea typeface="HY신명조" panose="02030600000101010101" pitchFamily="18" charset="-127"/>
              </a:rPr>
              <a:t>개월 동안 발생되는 낙엽 약 </a:t>
            </a:r>
            <a:r>
              <a:rPr lang="en-US" altLang="ko-KR" dirty="0">
                <a:latin typeface="HY신명조" panose="02030600000101010101" pitchFamily="18" charset="-127"/>
                <a:ea typeface="HY신명조" panose="02030600000101010101" pitchFamily="18" charset="-127"/>
              </a:rPr>
              <a:t>600t</a:t>
            </a:r>
            <a:r>
              <a:rPr lang="ko-KR" altLang="en-US" dirty="0">
                <a:latin typeface="HY신명조" panose="02030600000101010101" pitchFamily="18" charset="-127"/>
                <a:ea typeface="HY신명조" panose="02030600000101010101" pitchFamily="18" charset="-127"/>
              </a:rPr>
              <a:t>을 무상 처리할 계획이다</a:t>
            </a:r>
            <a:r>
              <a:rPr lang="en-US" altLang="ko-KR" dirty="0">
                <a:latin typeface="HY신명조" panose="02030600000101010101" pitchFamily="18" charset="-127"/>
                <a:ea typeface="HY신명조" panose="02030600000101010101" pitchFamily="18" charset="-127"/>
              </a:rPr>
              <a:t>.</a:t>
            </a:r>
          </a:p>
          <a:p>
            <a:pPr marL="0" indent="0">
              <a:buNone/>
            </a:pPr>
            <a:r>
              <a:rPr lang="en-US" altLang="ko-KR" dirty="0">
                <a:latin typeface="HY신명조" panose="02030600000101010101" pitchFamily="18" charset="-127"/>
                <a:ea typeface="HY신명조" panose="02030600000101010101" pitchFamily="18" charset="-127"/>
              </a:rPr>
              <a:t> </a:t>
            </a:r>
          </a:p>
          <a:p>
            <a:r>
              <a:rPr lang="ko-KR" altLang="en-US" dirty="0">
                <a:latin typeface="HY신명조" panose="02030600000101010101" pitchFamily="18" charset="-127"/>
                <a:ea typeface="HY신명조" panose="02030600000101010101" pitchFamily="18" charset="-127"/>
              </a:rPr>
              <a:t>재활용 전문 업체는 수거</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운반 과정을 거친 낙엽을 </a:t>
            </a:r>
            <a:r>
              <a:rPr lang="en-US" altLang="ko-KR" dirty="0">
                <a:latin typeface="HY신명조" panose="02030600000101010101" pitchFamily="18" charset="-127"/>
                <a:ea typeface="HY신명조" panose="02030600000101010101" pitchFamily="18" charset="-127"/>
              </a:rPr>
              <a:t>Bio-SRF</a:t>
            </a:r>
            <a:r>
              <a:rPr lang="ko-KR" altLang="en-US" dirty="0">
                <a:latin typeface="HY신명조" panose="02030600000101010101" pitchFamily="18" charset="-127"/>
                <a:ea typeface="HY신명조" panose="02030600000101010101" pitchFamily="18" charset="-127"/>
              </a:rPr>
              <a:t>로 가공하게 된다</a:t>
            </a:r>
            <a:r>
              <a:rPr lang="en-US" altLang="ko-KR" dirty="0">
                <a:latin typeface="HY신명조" panose="02030600000101010101" pitchFamily="18" charset="-127"/>
                <a:ea typeface="HY신명조" panose="02030600000101010101" pitchFamily="18" charset="-127"/>
              </a:rPr>
              <a:t>.  </a:t>
            </a:r>
          </a:p>
          <a:p>
            <a:pPr marL="0" indent="0">
              <a:buNone/>
            </a:pPr>
            <a:r>
              <a:rPr lang="en-US" altLang="ko-KR" dirty="0">
                <a:latin typeface="HY신명조" panose="02030600000101010101" pitchFamily="18" charset="-127"/>
                <a:ea typeface="HY신명조" panose="02030600000101010101" pitchFamily="18" charset="-127"/>
              </a:rPr>
              <a:t> </a:t>
            </a:r>
          </a:p>
          <a:p>
            <a:r>
              <a:rPr lang="ko-KR" altLang="en-US" dirty="0">
                <a:latin typeface="HY신명조" panose="02030600000101010101" pitchFamily="18" charset="-127"/>
                <a:ea typeface="HY신명조" panose="02030600000101010101" pitchFamily="18" charset="-127"/>
              </a:rPr>
              <a:t>단</a:t>
            </a:r>
            <a:r>
              <a:rPr lang="en-US" altLang="ko-KR" dirty="0">
                <a:latin typeface="HY신명조" panose="02030600000101010101" pitchFamily="18" charset="-127"/>
                <a:ea typeface="HY신명조" panose="02030600000101010101" pitchFamily="18" charset="-127"/>
              </a:rPr>
              <a:t>, </a:t>
            </a:r>
            <a:r>
              <a:rPr lang="ko-KR" altLang="en-US" dirty="0">
                <a:latin typeface="HY신명조" panose="02030600000101010101" pitchFamily="18" charset="-127"/>
                <a:ea typeface="HY신명조" panose="02030600000101010101" pitchFamily="18" charset="-127"/>
              </a:rPr>
              <a:t>공동주택이나 사유지에서 발생되는 낙엽은 이러한 수거</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운반</a:t>
            </a:r>
            <a:r>
              <a:rPr lang="en-US" altLang="ko-KR" dirty="0">
                <a:latin typeface="HY신명조" panose="02030600000101010101" pitchFamily="18" charset="-127"/>
                <a:ea typeface="HY신명조" panose="02030600000101010101" pitchFamily="18" charset="-127"/>
              </a:rPr>
              <a:t>·</a:t>
            </a:r>
            <a:r>
              <a:rPr lang="ko-KR" altLang="en-US" dirty="0">
                <a:latin typeface="HY신명조" panose="02030600000101010101" pitchFamily="18" charset="-127"/>
                <a:ea typeface="HY신명조" panose="02030600000101010101" pitchFamily="18" charset="-127"/>
              </a:rPr>
              <a:t>처리 대상에 포함되지 않는다</a:t>
            </a:r>
            <a:r>
              <a:rPr lang="en-US" altLang="ko-KR" dirty="0">
                <a:latin typeface="HY신명조" panose="02030600000101010101" pitchFamily="18" charset="-127"/>
                <a:ea typeface="HY신명조" panose="02030600000101010101" pitchFamily="18" charset="-127"/>
              </a:rPr>
              <a:t>.</a:t>
            </a:r>
          </a:p>
          <a:p>
            <a:endParaRPr lang="ko-KR" altLang="en-US" dirty="0"/>
          </a:p>
        </p:txBody>
      </p:sp>
      <p:sp>
        <p:nvSpPr>
          <p:cNvPr id="4" name="TextBox 3"/>
          <p:cNvSpPr txBox="1"/>
          <p:nvPr/>
        </p:nvSpPr>
        <p:spPr>
          <a:xfrm>
            <a:off x="899592" y="6156012"/>
            <a:ext cx="4248472" cy="369332"/>
          </a:xfrm>
          <a:prstGeom prst="rect">
            <a:avLst/>
          </a:prstGeom>
          <a:solidFill>
            <a:schemeClr val="accent3"/>
          </a:solidFill>
        </p:spPr>
        <p:txBody>
          <a:bodyPr wrap="square" rtlCol="0">
            <a:spAutoFit/>
          </a:bodyPr>
          <a:lstStyle/>
          <a:p>
            <a:r>
              <a:rPr lang="ko-KR"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ko-KR" alt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별참</a:t>
            </a:r>
            <a:r>
              <a:rPr lang="ko-KR"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안산시 자원순환방안 지침 및 활용 </a:t>
            </a:r>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ko-KR"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참조</a:t>
            </a:r>
            <a:r>
              <a:rPr lang="en-US" altLang="ko-K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ko-KR"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59242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67544" y="260648"/>
            <a:ext cx="7467600" cy="508918"/>
          </a:xfrm>
        </p:spPr>
        <p:txBody>
          <a:bodyPr>
            <a:normAutofit fontScale="90000"/>
          </a:bodyPr>
          <a:lstStyle/>
          <a:p>
            <a:r>
              <a:rPr lang="ko-KR" altLang="en-US" dirty="0" smtClean="0"/>
              <a:t>가을 낙엽의 역습 </a:t>
            </a:r>
            <a:endParaRPr lang="ko-KR" altLang="en-US" dirty="0"/>
          </a:p>
        </p:txBody>
      </p:sp>
      <p:sp>
        <p:nvSpPr>
          <p:cNvPr id="3" name="내용 개체 틀 2"/>
          <p:cNvSpPr>
            <a:spLocks noGrp="1"/>
          </p:cNvSpPr>
          <p:nvPr>
            <p:ph sz="quarter" idx="1"/>
          </p:nvPr>
        </p:nvSpPr>
        <p:spPr>
          <a:xfrm>
            <a:off x="539552" y="764704"/>
            <a:ext cx="7467600" cy="4873752"/>
          </a:xfrm>
        </p:spPr>
        <p:txBody>
          <a:bodyPr/>
          <a:lstStyle/>
          <a:p>
            <a:r>
              <a:rPr lang="en-US" altLang="ko-KR" sz="1200" dirty="0"/>
              <a:t>[</a:t>
            </a:r>
            <a:r>
              <a:rPr lang="ko-KR" altLang="en-US" sz="1200" dirty="0" err="1"/>
              <a:t>지구한바퀴</a:t>
            </a:r>
            <a:r>
              <a:rPr lang="en-US" altLang="ko-KR" sz="1200" dirty="0"/>
              <a:t>] </a:t>
            </a:r>
            <a:r>
              <a:rPr lang="ko-KR" altLang="en-US" sz="1200" dirty="0"/>
              <a:t>강해진 가을비에 낭만에서 위협으로</a:t>
            </a:r>
            <a:r>
              <a:rPr lang="en-US" altLang="ko-KR" sz="1200" dirty="0"/>
              <a:t>, </a:t>
            </a:r>
            <a:r>
              <a:rPr lang="ko-KR" altLang="en-US" sz="1200" dirty="0"/>
              <a:t>낙엽 침수 막으려면</a:t>
            </a:r>
            <a:r>
              <a:rPr lang="en-US" altLang="ko-KR" sz="1200" dirty="0"/>
              <a:t>?</a:t>
            </a:r>
          </a:p>
          <a:p>
            <a:r>
              <a:rPr lang="ko-KR" altLang="en-US" sz="1200" dirty="0"/>
              <a:t>입력 </a:t>
            </a:r>
            <a:r>
              <a:rPr lang="en-US" altLang="ko-KR" sz="1200" dirty="0"/>
              <a:t>2022-12-08 20:25 </a:t>
            </a:r>
          </a:p>
          <a:p>
            <a:endParaRPr lang="ko-KR"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3240360" cy="18088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7986" y="1556792"/>
            <a:ext cx="3272406" cy="1824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직사각형 3"/>
          <p:cNvSpPr/>
          <p:nvPr/>
        </p:nvSpPr>
        <p:spPr>
          <a:xfrm>
            <a:off x="1133872" y="3672314"/>
            <a:ext cx="7038528" cy="2492990"/>
          </a:xfrm>
          <a:prstGeom prst="rect">
            <a:avLst/>
          </a:prstGeom>
        </p:spPr>
        <p:txBody>
          <a:bodyPr wrap="square">
            <a:spAutoFit/>
          </a:bodyPr>
          <a:lstStyle/>
          <a:p>
            <a:r>
              <a:rPr lang="ko-KR" altLang="en-US" sz="1200" dirty="0">
                <a:latin typeface="HY신명조" panose="02030600000101010101" pitchFamily="18" charset="-127"/>
                <a:ea typeface="HY신명조" panose="02030600000101010101" pitchFamily="18" charset="-127"/>
              </a:rPr>
              <a:t>지난달 </a:t>
            </a:r>
            <a:r>
              <a:rPr lang="en-US" altLang="ko-KR" sz="1200" dirty="0">
                <a:latin typeface="HY신명조" panose="02030600000101010101" pitchFamily="18" charset="-127"/>
                <a:ea typeface="HY신명조" panose="02030600000101010101" pitchFamily="18" charset="-127"/>
              </a:rPr>
              <a:t>12</a:t>
            </a:r>
            <a:r>
              <a:rPr lang="ko-KR" altLang="en-US" sz="1200" dirty="0">
                <a:latin typeface="HY신명조" panose="02030600000101010101" pitchFamily="18" charset="-127"/>
                <a:ea typeface="HY신명조" panose="02030600000101010101" pitchFamily="18" charset="-127"/>
              </a:rPr>
              <a:t>일 인천 남동구가 거센 가을비에 침수됐습니다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en-US" altLang="ko-KR" sz="1200" dirty="0">
                <a:latin typeface="HY신명조" panose="02030600000101010101" pitchFamily="18" charset="-127"/>
                <a:ea typeface="HY신명조" panose="02030600000101010101" pitchFamily="18" charset="-127"/>
              </a:rPr>
              <a:t>2</a:t>
            </a:r>
            <a:r>
              <a:rPr lang="ko-KR" altLang="en-US" sz="1200" dirty="0">
                <a:latin typeface="HY신명조" panose="02030600000101010101" pitchFamily="18" charset="-127"/>
                <a:ea typeface="HY신명조" panose="02030600000101010101" pitchFamily="18" charset="-127"/>
              </a:rPr>
              <a:t>년 전 </a:t>
            </a:r>
            <a:r>
              <a:rPr lang="en-US" altLang="ko-KR" sz="1200" dirty="0">
                <a:latin typeface="HY신명조" panose="02030600000101010101" pitchFamily="18" charset="-127"/>
                <a:ea typeface="HY신명조" panose="02030600000101010101" pitchFamily="18" charset="-127"/>
              </a:rPr>
              <a:t>11</a:t>
            </a:r>
            <a:r>
              <a:rPr lang="ko-KR" altLang="en-US" sz="1200" dirty="0">
                <a:latin typeface="HY신명조" panose="02030600000101010101" pitchFamily="18" charset="-127"/>
                <a:ea typeface="HY신명조" panose="02030600000101010101" pitchFamily="18" charset="-127"/>
              </a:rPr>
              <a:t>월에도 서울의 주요 도로 곳곳이 물에 잠겼습니다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늦가을에는 보기 드문 가을 폭우가 쏟아진 데다 낙엽이 배수로를 막아 침수 피해가 커졌습니다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서울 송파구청 </a:t>
            </a:r>
            <a:r>
              <a:rPr lang="ko-KR" altLang="en-US" sz="1200" dirty="0" err="1">
                <a:latin typeface="HY신명조" panose="02030600000101010101" pitchFamily="18" charset="-127"/>
                <a:ea typeface="HY신명조" panose="02030600000101010101" pitchFamily="18" charset="-127"/>
              </a:rPr>
              <a:t>환경공무관들이</a:t>
            </a:r>
            <a:r>
              <a:rPr lang="ko-KR" altLang="en-US" sz="1200" dirty="0">
                <a:latin typeface="HY신명조" panose="02030600000101010101" pitchFamily="18" charset="-127"/>
                <a:ea typeface="HY신명조" panose="02030600000101010101" pitchFamily="18" charset="-127"/>
              </a:rPr>
              <a:t> 낙엽 수거에 나섰습니다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눈 삽을 이용해 조금 밀었을 뿐인데 거대한 낙엽 더미가 생겼습니다</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늦가을 환경 </a:t>
            </a:r>
            <a:r>
              <a:rPr lang="ko-KR" altLang="en-US" sz="1200" dirty="0" err="1">
                <a:latin typeface="HY신명조" panose="02030600000101010101" pitchFamily="18" charset="-127"/>
                <a:ea typeface="HY신명조" panose="02030600000101010101" pitchFamily="18" charset="-127"/>
              </a:rPr>
              <a:t>공무관들의</a:t>
            </a:r>
            <a:r>
              <a:rPr lang="ko-KR" altLang="en-US" sz="1200" dirty="0">
                <a:latin typeface="HY신명조" panose="02030600000101010101" pitchFamily="18" charset="-127"/>
                <a:ea typeface="HY신명조" panose="02030600000101010101" pitchFamily="18" charset="-127"/>
              </a:rPr>
              <a:t> 큰일 중 하나는 낙엽 치우기</a:t>
            </a:r>
            <a:r>
              <a:rPr lang="en-US" altLang="ko-KR" sz="1200" dirty="0">
                <a:latin typeface="HY신명조" panose="02030600000101010101" pitchFamily="18" charset="-127"/>
                <a:ea typeface="HY신명조" panose="02030600000101010101" pitchFamily="18" charset="-127"/>
              </a:rPr>
              <a:t>.</a:t>
            </a: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
            </a:r>
            <a:br>
              <a:rPr lang="ko-KR" altLang="en-US" sz="1200" dirty="0">
                <a:latin typeface="HY신명조" panose="02030600000101010101" pitchFamily="18" charset="-127"/>
                <a:ea typeface="HY신명조" panose="02030600000101010101" pitchFamily="18" charset="-127"/>
              </a:rPr>
            </a:br>
            <a:r>
              <a:rPr lang="ko-KR" altLang="en-US" sz="1200" dirty="0">
                <a:latin typeface="HY신명조" panose="02030600000101010101" pitchFamily="18" charset="-127"/>
                <a:ea typeface="HY신명조" panose="02030600000101010101" pitchFamily="18" charset="-127"/>
              </a:rPr>
              <a:t>최근에는 가을 폭우의 위협까지 더해져 신경이 더 쓰입니다</a:t>
            </a:r>
            <a:r>
              <a:rPr lang="en-US" altLang="ko-KR" sz="1200" dirty="0">
                <a:latin typeface="HY신명조" panose="02030600000101010101" pitchFamily="18" charset="-127"/>
                <a:ea typeface="HY신명조" panose="02030600000101010101" pitchFamily="18" charset="-127"/>
              </a:rPr>
              <a:t>.</a:t>
            </a:r>
            <a:endParaRPr lang="ko-KR" altLang="en-US" sz="1200" dirty="0">
              <a:latin typeface="HY신명조" panose="02030600000101010101" pitchFamily="18" charset="-127"/>
              <a:ea typeface="HY신명조" panose="02030600000101010101" pitchFamily="18" charset="-127"/>
            </a:endParaRPr>
          </a:p>
        </p:txBody>
      </p:sp>
    </p:spTree>
    <p:extLst>
      <p:ext uri="{BB962C8B-B14F-4D97-AF65-F5344CB8AC3E}">
        <p14:creationId xmlns:p14="http://schemas.microsoft.com/office/powerpoint/2010/main" val="3760409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오렌지">
  <a:themeElements>
    <a:clrScheme name="오렌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오렌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오렌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464</TotalTime>
  <Words>929</Words>
  <Application>Microsoft Office PowerPoint</Application>
  <PresentationFormat>화면 슬라이드 쇼(4:3)</PresentationFormat>
  <Paragraphs>92</Paragraphs>
  <Slides>13</Slides>
  <Notes>1</Notes>
  <HiddenSlides>0</HiddenSlides>
  <MMClips>0</MMClips>
  <ScaleCrop>false</ScaleCrop>
  <HeadingPairs>
    <vt:vector size="4" baseType="variant">
      <vt:variant>
        <vt:lpstr>테마</vt:lpstr>
      </vt:variant>
      <vt:variant>
        <vt:i4>1</vt:i4>
      </vt:variant>
      <vt:variant>
        <vt:lpstr>슬라이드 제목</vt:lpstr>
      </vt:variant>
      <vt:variant>
        <vt:i4>13</vt:i4>
      </vt:variant>
    </vt:vector>
  </HeadingPairs>
  <TitlesOfParts>
    <vt:vector size="14" baseType="lpstr">
      <vt:lpstr>오렌지</vt:lpstr>
      <vt:lpstr>낙엽수 가지치기 시기 와 낙엽재활용 방법</vt:lpstr>
      <vt:lpstr>[안희성의 조경칼럼] 수목 특성별로 가지치기 시기·방법 선택 </vt:lpstr>
      <vt:lpstr>3월에서 5월 사이에 꽃을 피우는 종이 상당히 많고 색채도 풍부하며 화려하다. 이 시기에 가지치기는 키를 키우거나 상록수의 수형형성 적기다. 그러나 수목의 생장기이므로 강한 전정은 피하고 적아와 적심 등 심하지 않은 생장 억제와 전정 작업을 실시하는 것이 좋다. 이 시기에 강한 전정을 하게 되면 수세가 약해지는 경우가 있다. 그러나 봄에 꽃을 피우는 수종인 진달래, 철쭉, 목련류, 서향, 동백나무 등은 꽃이 지고난 후부터 7월 이전에 실시해야 한다. 또한 벚나무와 느티나무는 강한 전정을 피해 전정을 실시해야 하며 동백과 목련류는 눈의 유무를 살펴 눈의 바로 위에서 가지를 잘라주고 진달래와 철쭉류는 눈의 위치와는 상관없이 자를 수 있다. 봄에 싹을 틔운 새로운 가지는 충분한 광합성을 하므로 잎이 무성해지고 가지가 굵게 되며 성장이 활발해져서 수형이 제멋대로 자라고 도장지 등이 발생된다. 그러나 너무 더워지게 되면 수목은 성장을 멈추고 양분의 축적을 하게 되는데 이는 화목이나 과수의 화아분화와 밀접한 관계를 가진다. 따라서 여름에 실시하는 하기전정은 영양축적기에 있는 수목에 스트레스를 주지 않도록 강전정은 피하고 밀생된 가지를 솎아주고 도장지를 정리하는 기초적인 가지치기를 실시해야 한다.  </vt:lpstr>
      <vt:lpstr>9월부터 가을에 실시하는 가지치기에 적합한 수목은 은행나무, 단풍나무, 층층나무, 화살나무, 남천 백량금 등과 식용할 수 있는 열매를 가진 나무들이다. 유실수의 경우에는 너무 많은 과실을 결실하는 경우 수세가 나빠질 수 있어 전정 시 주의해야 한다. 또 조경수 중 주목이나 향나무 등 깎아 손질하는 수목인 경우에는 신엽이 절단부위를 덮어 보이지 않게 하기 때문에 9월 중하순에 전정을 실시하는 것이 좋다. 11월에는 낙엽수 중 일부 수종은 휴면기가 되므로 동기 전정과 같이 가지치기를 실시해도 좋다. 침엽수의 고엽제거와 남부지방의 상록 활엽수 전정은 추기전정이 가장 적기라고 할 수 있다. 동기에는 기온이 떨어지고 수목의 생리적인 기능이 저하돼 광합성 등의 신진대사활동이 적어지고 수분의 흡수도 적어지는 휴면기에 접어든다. 그러나 모든 활동을 중지하는 것이 아니고 잎이 떨어진 가지에 동아가 발생돼 점점 커지게 된다. 이 시기의 전정 작업은 굵은 가지를 솎아내고 잘라내는 강 전정을 해도 수목이 스트레스를 적게 받는 시기다.  </vt:lpstr>
      <vt:lpstr>PowerPoint 프레젠테이션</vt:lpstr>
      <vt:lpstr>PowerPoint 프레젠테이션</vt:lpstr>
      <vt:lpstr>PowerPoint 프레젠테이션</vt:lpstr>
      <vt:lpstr>       무상으로 낙엽 처리… ‘재활용’ 협약</vt:lpstr>
      <vt:lpstr>가을 낙엽의 역습 </vt:lpstr>
      <vt:lpstr>PowerPoint 프레젠테이션</vt:lpstr>
      <vt:lpstr>[세이프 포커스] '낙엽의 부활' 안전을 위협하다 기자명 서동명·박채원·오선이·원덕영 기자    기사승인 2021.11.30 11:51 </vt:lpstr>
      <vt:lpstr>가을 가로수 가지치기는 은평구에 득이 된다.</vt:lpstr>
      <vt:lpstr>임목폐기물 자원화 무상수거 및 무상처리 업체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낙엽수 가지치기 시기 와 낙엽재활용 방법</dc:title>
  <dc:creator>user</dc:creator>
  <cp:lastModifiedBy>user</cp:lastModifiedBy>
  <cp:revision>29</cp:revision>
  <cp:lastPrinted>2025-01-28T07:39:15Z</cp:lastPrinted>
  <dcterms:created xsi:type="dcterms:W3CDTF">2024-11-27T07:14:41Z</dcterms:created>
  <dcterms:modified xsi:type="dcterms:W3CDTF">2025-03-05T06:10:51Z</dcterms:modified>
</cp:coreProperties>
</file>